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76" r:id="rId2"/>
    <p:sldId id="277" r:id="rId3"/>
    <p:sldId id="279" r:id="rId4"/>
    <p:sldId id="281" r:id="rId5"/>
    <p:sldId id="280" r:id="rId6"/>
    <p:sldId id="282" r:id="rId7"/>
    <p:sldId id="285" r:id="rId8"/>
    <p:sldId id="283" r:id="rId9"/>
    <p:sldId id="284" r:id="rId10"/>
    <p:sldId id="286" r:id="rId11"/>
    <p:sldId id="291" r:id="rId12"/>
    <p:sldId id="309" r:id="rId13"/>
    <p:sldId id="288" r:id="rId14"/>
    <p:sldId id="310" r:id="rId15"/>
    <p:sldId id="290" r:id="rId16"/>
    <p:sldId id="287" r:id="rId17"/>
    <p:sldId id="297" r:id="rId18"/>
    <p:sldId id="314" r:id="rId19"/>
    <p:sldId id="315" r:id="rId20"/>
    <p:sldId id="312" r:id="rId21"/>
    <p:sldId id="316" r:id="rId22"/>
    <p:sldId id="293" r:id="rId23"/>
    <p:sldId id="294" r:id="rId24"/>
    <p:sldId id="292" r:id="rId25"/>
    <p:sldId id="296" r:id="rId26"/>
    <p:sldId id="295" r:id="rId27"/>
    <p:sldId id="317" r:id="rId28"/>
    <p:sldId id="300" r:id="rId29"/>
    <p:sldId id="305" r:id="rId30"/>
    <p:sldId id="307" r:id="rId31"/>
    <p:sldId id="304" r:id="rId32"/>
    <p:sldId id="319" r:id="rId33"/>
    <p:sldId id="320" r:id="rId34"/>
    <p:sldId id="318" r:id="rId35"/>
    <p:sldId id="321" r:id="rId36"/>
  </p:sldIdLst>
  <p:sldSz cx="9144000" cy="5143500" type="screen16x9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3756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67513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01269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3502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687827" algn="l" defTabSz="67513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025393" algn="l" defTabSz="67513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362958" algn="l" defTabSz="67513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2700523" algn="l" defTabSz="67513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EDE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822" autoAdjust="0"/>
  </p:normalViewPr>
  <p:slideViewPr>
    <p:cSldViewPr>
      <p:cViewPr varScale="1">
        <p:scale>
          <a:sx n="135" d="100"/>
          <a:sy n="135" d="100"/>
        </p:scale>
        <p:origin x="-88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D9F2A-8AC5-441F-8A01-B889EE3CD3F2}" type="datetimeFigureOut">
              <a:rPr lang="fr-FR" smtClean="0"/>
              <a:t>20/06/13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DDC4A-AFE5-4E28-AAE5-1AEAB437CB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836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37565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75131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12696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50262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687827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25393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62958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00523" algn="l" defTabSz="67513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 smtClean="0"/>
              <a:t> groupe audiovisuel Français avec environ 11000 collaborateurs</a:t>
            </a:r>
          </a:p>
          <a:p>
            <a:endParaRPr lang="fr-FR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baseline="0" dirty="0" smtClean="0"/>
              <a:t>1</a:t>
            </a:r>
            <a:r>
              <a:rPr lang="fr-FR" baseline="30000" dirty="0" smtClean="0"/>
              <a:t>ère</a:t>
            </a:r>
            <a:r>
              <a:rPr lang="fr-FR" baseline="0" dirty="0" smtClean="0"/>
              <a:t> / 9 territoires d’outre-mer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baseline="0" dirty="0" smtClean="0"/>
              <a:t>Filiales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baseline="0" dirty="0" smtClean="0"/>
              <a:t>Chaînes thématiques (</a:t>
            </a:r>
            <a:r>
              <a:rPr lang="fr-FR" baseline="0" dirty="0" err="1" smtClean="0"/>
              <a:t>ftv</a:t>
            </a:r>
            <a:r>
              <a:rPr lang="fr-FR" baseline="0" dirty="0" smtClean="0"/>
              <a:t> est actionnaire)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0495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TROLL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17981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Présentation de Fréderic </a:t>
            </a:r>
            <a:r>
              <a:rPr lang="fr-FR" dirty="0" err="1" smtClean="0"/>
              <a:t>Marrand</a:t>
            </a:r>
            <a:r>
              <a:rPr lang="fr-FR" dirty="0" smtClean="0"/>
              <a:t> sur </a:t>
            </a:r>
            <a:r>
              <a:rPr lang="fr-FR" dirty="0" err="1" smtClean="0"/>
              <a:t>Drupal</a:t>
            </a:r>
            <a:r>
              <a:rPr lang="fr-FR" dirty="0" smtClean="0"/>
              <a:t> v1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3287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Slide</a:t>
            </a:r>
            <a:r>
              <a:rPr lang="fr-FR" dirty="0" smtClean="0"/>
              <a:t> 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r>
              <a:rPr lang="fr-FR" baseline="0" dirty="0" smtClean="0"/>
              <a:t> : Nous avons réussi à tenir les présidentielles 2012 mais depuis nous avons refait tous ces sites intégralement.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3522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Slide</a:t>
            </a:r>
            <a:r>
              <a:rPr lang="fr-FR" dirty="0" smtClean="0"/>
              <a:t> 21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5 plateforme : Info / Sport / Programmes / Régions / </a:t>
            </a:r>
            <a:r>
              <a:rPr lang="fr-FR" dirty="0" err="1" smtClean="0"/>
              <a:t>Pluzz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170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Pour</a:t>
            </a:r>
            <a:r>
              <a:rPr lang="fr-FR" baseline="0" dirty="0" smtClean="0"/>
              <a:t> ne citer que les grandes marques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17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Slide</a:t>
            </a:r>
            <a:r>
              <a:rPr lang="fr-FR" baseline="0" dirty="0" smtClean="0"/>
              <a:t> 24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Slide</a:t>
            </a:r>
            <a:r>
              <a:rPr lang="fr-FR" dirty="0" smtClean="0"/>
              <a:t> 28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but de cette conférence est de vous faire un retour d’expérience sur notre utilisation de CMS.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Nous ne créons plus seulement des sites-Internet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7079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327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Experts</a:t>
            </a:r>
            <a:r>
              <a:rPr lang="fr-FR" baseline="0" dirty="0" smtClean="0"/>
              <a:t> : Agile / </a:t>
            </a:r>
            <a:r>
              <a:rPr lang="fr-FR" baseline="0" dirty="0" err="1" smtClean="0"/>
              <a:t>Drupal</a:t>
            </a:r>
            <a:r>
              <a:rPr lang="fr-FR" baseline="0" dirty="0" smtClean="0"/>
              <a:t> / Architectes / Performance Front / JS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3531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Experts</a:t>
            </a:r>
            <a:r>
              <a:rPr lang="fr-FR" baseline="0" dirty="0" smtClean="0"/>
              <a:t> : Agile / </a:t>
            </a:r>
            <a:r>
              <a:rPr lang="fr-FR" baseline="0" dirty="0" err="1" smtClean="0"/>
              <a:t>Drupal</a:t>
            </a:r>
            <a:r>
              <a:rPr lang="fr-FR" baseline="0" dirty="0" smtClean="0"/>
              <a:t> / Architectes / Performance Front / JS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3531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Info : Zend / </a:t>
            </a:r>
            <a:r>
              <a:rPr lang="fr-FR" dirty="0" err="1" smtClean="0"/>
              <a:t>NodeJs</a:t>
            </a:r>
            <a:endParaRPr lang="fr-FR" dirty="0" smtClean="0"/>
          </a:p>
          <a:p>
            <a:r>
              <a:rPr lang="fr-FR" dirty="0" err="1" smtClean="0"/>
              <a:t>Pluzz</a:t>
            </a:r>
            <a:r>
              <a:rPr lang="fr-FR" baseline="0" dirty="0" smtClean="0"/>
              <a:t> : Zend</a:t>
            </a:r>
          </a:p>
          <a:p>
            <a:r>
              <a:rPr lang="fr-FR" baseline="0" dirty="0" smtClean="0"/>
              <a:t>Mon Ludo : </a:t>
            </a:r>
            <a:r>
              <a:rPr lang="fr-FR" baseline="0" dirty="0" err="1" smtClean="0"/>
              <a:t>Symfony</a:t>
            </a:r>
            <a:r>
              <a:rPr lang="fr-FR" baseline="0" dirty="0" smtClean="0"/>
              <a:t> 1</a:t>
            </a:r>
          </a:p>
          <a:p>
            <a:r>
              <a:rPr lang="fr-FR" baseline="0" dirty="0" err="1" smtClean="0"/>
              <a:t>Francetveducation</a:t>
            </a:r>
            <a:r>
              <a:rPr lang="fr-FR" baseline="0" dirty="0" smtClean="0"/>
              <a:t> : ???</a:t>
            </a:r>
          </a:p>
          <a:p>
            <a:r>
              <a:rPr lang="fr-FR" baseline="0" dirty="0" smtClean="0"/>
              <a:t>Nouvelles </a:t>
            </a:r>
            <a:r>
              <a:rPr lang="fr-FR" baseline="0" dirty="0" err="1" smtClean="0"/>
              <a:t>ecritures</a:t>
            </a:r>
            <a:r>
              <a:rPr lang="fr-FR" baseline="0" dirty="0" smtClean="0"/>
              <a:t> : Flash et custom sauf portail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438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Slide</a:t>
            </a:r>
            <a:r>
              <a:rPr lang="fr-FR" dirty="0" smtClean="0"/>
              <a:t> 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Artisanale dans le bon sens</a:t>
            </a:r>
            <a:r>
              <a:rPr lang="fr-FR" baseline="0" dirty="0" smtClean="0"/>
              <a:t> du terme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17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17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France5 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ColdFusion</a:t>
            </a: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smtClean="0"/>
              <a:t>Mettre en avant le nb importants de produits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Le fait que ces événements majeurs tenait la charge en SPIP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17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Slide</a:t>
            </a:r>
            <a:r>
              <a:rPr lang="fr-FR" dirty="0" smtClean="0"/>
              <a:t> 14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89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DDC4A-AFE5-4E28-AAE5-1AEAB437CB10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417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bg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299" cy="5143500"/>
          </a:xfrm>
          <a:prstGeom prst="rect">
            <a:avLst/>
          </a:prstGeom>
        </p:spPr>
      </p:pic>
      <p:sp>
        <p:nvSpPr>
          <p:cNvPr id="6" name="Line 12"/>
          <p:cNvSpPr>
            <a:spLocks noChangeShapeType="1"/>
          </p:cNvSpPr>
          <p:nvPr userDrawn="1"/>
        </p:nvSpPr>
        <p:spPr bwMode="auto">
          <a:xfrm>
            <a:off x="684213" y="2733675"/>
            <a:ext cx="78486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7513" tIns="33757" rIns="67513" bIns="33757"/>
          <a:lstStyle/>
          <a:p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4" y="2193132"/>
            <a:ext cx="7772400" cy="4857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Cliquez pour modifier le style du titre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895600"/>
            <a:ext cx="7808912" cy="131445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5A00F-20E4-4536-9257-2C6DF768294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975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27DA8-B5EE-4B20-B254-3B7937769A9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6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7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37565" indent="0">
              <a:buNone/>
              <a:defRPr sz="1300"/>
            </a:lvl2pPr>
            <a:lvl3pPr marL="675131" indent="0">
              <a:buNone/>
              <a:defRPr sz="1200"/>
            </a:lvl3pPr>
            <a:lvl4pPr marL="1012696" indent="0">
              <a:buNone/>
              <a:defRPr sz="1000"/>
            </a:lvl4pPr>
            <a:lvl5pPr marL="1350262" indent="0">
              <a:buNone/>
              <a:defRPr sz="1000"/>
            </a:lvl5pPr>
            <a:lvl6pPr marL="1687827" indent="0">
              <a:buNone/>
              <a:defRPr sz="1000"/>
            </a:lvl6pPr>
            <a:lvl7pPr marL="2025393" indent="0">
              <a:buNone/>
              <a:defRPr sz="1000"/>
            </a:lvl7pPr>
            <a:lvl8pPr marL="2362958" indent="0">
              <a:buNone/>
              <a:defRPr sz="1000"/>
            </a:lvl8pPr>
            <a:lvl9pPr marL="270052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3BAB2-895E-4431-BDA4-2EBB3D82419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397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1" y="127560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7560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20150-B848-4209-B43C-1696E12C5BF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56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1C25A-6DDF-4195-B64E-D0D48FE89B2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68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9" y="3600453"/>
            <a:ext cx="8496944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3529" y="681544"/>
            <a:ext cx="8496944" cy="2864141"/>
          </a:xfrm>
        </p:spPr>
        <p:txBody>
          <a:bodyPr/>
          <a:lstStyle>
            <a:lvl1pPr marL="0" indent="0">
              <a:buNone/>
              <a:defRPr sz="2400"/>
            </a:lvl1pPr>
            <a:lvl2pPr marL="337565" indent="0">
              <a:buNone/>
              <a:defRPr sz="2100"/>
            </a:lvl2pPr>
            <a:lvl3pPr marL="675131" indent="0">
              <a:buNone/>
              <a:defRPr sz="1800"/>
            </a:lvl3pPr>
            <a:lvl4pPr marL="1012696" indent="0">
              <a:buNone/>
              <a:defRPr sz="1500"/>
            </a:lvl4pPr>
            <a:lvl5pPr marL="1350262" indent="0">
              <a:buNone/>
              <a:defRPr sz="1500"/>
            </a:lvl5pPr>
            <a:lvl6pPr marL="1687827" indent="0">
              <a:buNone/>
              <a:defRPr sz="1500"/>
            </a:lvl6pPr>
            <a:lvl7pPr marL="2025393" indent="0">
              <a:buNone/>
              <a:defRPr sz="1500"/>
            </a:lvl7pPr>
            <a:lvl8pPr marL="2362958" indent="0">
              <a:buNone/>
              <a:defRPr sz="1500"/>
            </a:lvl8pPr>
            <a:lvl9pPr marL="2700523" indent="0">
              <a:buNone/>
              <a:defRPr sz="15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23529" y="4074342"/>
            <a:ext cx="8496944" cy="603647"/>
          </a:xfrm>
        </p:spPr>
        <p:txBody>
          <a:bodyPr/>
          <a:lstStyle>
            <a:lvl1pPr marL="0" indent="0">
              <a:buNone/>
              <a:defRPr sz="1000"/>
            </a:lvl1pPr>
            <a:lvl2pPr marL="337565" indent="0">
              <a:buNone/>
              <a:defRPr sz="900"/>
            </a:lvl2pPr>
            <a:lvl3pPr marL="675131" indent="0">
              <a:buNone/>
              <a:defRPr sz="700"/>
            </a:lvl3pPr>
            <a:lvl4pPr marL="1012696" indent="0">
              <a:buNone/>
              <a:defRPr sz="700"/>
            </a:lvl4pPr>
            <a:lvl5pPr marL="1350262" indent="0">
              <a:buNone/>
              <a:defRPr sz="700"/>
            </a:lvl5pPr>
            <a:lvl6pPr marL="1687827" indent="0">
              <a:buNone/>
              <a:defRPr sz="700"/>
            </a:lvl6pPr>
            <a:lvl7pPr marL="2025393" indent="0">
              <a:buNone/>
              <a:defRPr sz="700"/>
            </a:lvl7pPr>
            <a:lvl8pPr marL="2362958" indent="0">
              <a:buNone/>
              <a:defRPr sz="700"/>
            </a:lvl8pPr>
            <a:lvl9pPr marL="2700523" indent="0">
              <a:buNone/>
              <a:defRPr sz="7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624FA-8716-4E2F-B2D2-C811E9928E8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58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bg.jp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299" cy="5143500"/>
          </a:xfrm>
          <a:prstGeom prst="rect">
            <a:avLst/>
          </a:prstGeom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1" y="821407"/>
            <a:ext cx="8229600" cy="38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513" tIns="33757" rIns="67513" bIns="3375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1" y="1275606"/>
            <a:ext cx="8229600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513" tIns="33757" rIns="67513" bIns="337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8313" y="4948242"/>
            <a:ext cx="2133600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513" tIns="33757" rIns="67513" bIns="33757" numCol="1" anchor="t" anchorCtr="0" compatLnSpc="1">
            <a:prstTxWarp prst="textNoShape">
              <a:avLst/>
            </a:prstTxWarp>
          </a:bodyPr>
          <a:lstStyle>
            <a:lvl1pPr>
              <a:defRPr sz="7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9" y="4948242"/>
            <a:ext cx="2895600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513" tIns="33757" rIns="67513" bIns="33757" numCol="1" anchor="t" anchorCtr="0" compatLnSpc="1">
            <a:prstTxWarp prst="textNoShape">
              <a:avLst/>
            </a:prstTxWarp>
          </a:bodyPr>
          <a:lstStyle>
            <a:lvl1pPr algn="ctr">
              <a:defRPr sz="7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4942290"/>
            <a:ext cx="2133600" cy="201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7513" tIns="33757" rIns="67513" bIns="33757" numCol="1" anchor="t" anchorCtr="0" compatLnSpc="1">
            <a:prstTxWarp prst="textNoShape">
              <a:avLst/>
            </a:prstTxWarp>
          </a:bodyPr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676D21F-C17A-4181-9A29-DBB3DD2CCD1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5" r:id="rId2"/>
    <p:sldLayoutId id="2147483806" r:id="rId3"/>
    <p:sldLayoutId id="2147483807" r:id="rId4"/>
    <p:sldLayoutId id="2147483810" r:id="rId5"/>
    <p:sldLayoutId id="2147483812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1F497D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1F497D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1F497D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100" b="1">
          <a:solidFill>
            <a:srgbClr val="1F497D"/>
          </a:solidFill>
          <a:latin typeface="Calibri" pitchFamily="34" charset="0"/>
        </a:defRPr>
      </a:lvl5pPr>
      <a:lvl6pPr marL="337565" algn="l" rtl="0" fontAlgn="base">
        <a:spcBef>
          <a:spcPct val="0"/>
        </a:spcBef>
        <a:spcAft>
          <a:spcPct val="0"/>
        </a:spcAft>
        <a:defRPr sz="2100" b="1">
          <a:solidFill>
            <a:srgbClr val="1F497D"/>
          </a:solidFill>
          <a:latin typeface="Calibri" pitchFamily="34" charset="0"/>
        </a:defRPr>
      </a:lvl6pPr>
      <a:lvl7pPr marL="675131" algn="l" rtl="0" fontAlgn="base">
        <a:spcBef>
          <a:spcPct val="0"/>
        </a:spcBef>
        <a:spcAft>
          <a:spcPct val="0"/>
        </a:spcAft>
        <a:defRPr sz="2100" b="1">
          <a:solidFill>
            <a:srgbClr val="1F497D"/>
          </a:solidFill>
          <a:latin typeface="Calibri" pitchFamily="34" charset="0"/>
        </a:defRPr>
      </a:lvl7pPr>
      <a:lvl8pPr marL="1012696" algn="l" rtl="0" fontAlgn="base">
        <a:spcBef>
          <a:spcPct val="0"/>
        </a:spcBef>
        <a:spcAft>
          <a:spcPct val="0"/>
        </a:spcAft>
        <a:defRPr sz="2100" b="1">
          <a:solidFill>
            <a:srgbClr val="1F497D"/>
          </a:solidFill>
          <a:latin typeface="Calibri" pitchFamily="34" charset="0"/>
        </a:defRPr>
      </a:lvl8pPr>
      <a:lvl9pPr marL="1350262" algn="l" rtl="0" fontAlgn="base">
        <a:spcBef>
          <a:spcPct val="0"/>
        </a:spcBef>
        <a:spcAft>
          <a:spcPct val="0"/>
        </a:spcAft>
        <a:defRPr sz="2100" b="1">
          <a:solidFill>
            <a:srgbClr val="1F497D"/>
          </a:solidFill>
          <a:latin typeface="Calibri" pitchFamily="34" charset="0"/>
        </a:defRPr>
      </a:lvl9pPr>
    </p:titleStyle>
    <p:bodyStyle>
      <a:lvl1pPr marL="253174" indent="-25317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8543" indent="-210979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2pPr>
      <a:lvl3pPr marL="843914" indent="-168783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181479" indent="-168783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519045" indent="-168783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1856609" indent="-168783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194176" indent="-168783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531741" indent="-168783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2869306" indent="-168783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7565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5131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2696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50262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7827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5393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62958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523" algn="l" defTabSz="67513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png"/><Relationship Id="rId20" Type="http://schemas.openxmlformats.org/officeDocument/2006/relationships/image" Target="../media/image32.png"/><Relationship Id="rId10" Type="http://schemas.openxmlformats.org/officeDocument/2006/relationships/image" Target="../media/image22.png"/><Relationship Id="rId11" Type="http://schemas.openxmlformats.org/officeDocument/2006/relationships/image" Target="../media/image23.png"/><Relationship Id="rId12" Type="http://schemas.openxmlformats.org/officeDocument/2006/relationships/image" Target="../media/image24.png"/><Relationship Id="rId13" Type="http://schemas.openxmlformats.org/officeDocument/2006/relationships/image" Target="../media/image25.png"/><Relationship Id="rId14" Type="http://schemas.openxmlformats.org/officeDocument/2006/relationships/image" Target="../media/image26.png"/><Relationship Id="rId15" Type="http://schemas.openxmlformats.org/officeDocument/2006/relationships/image" Target="../media/image27.png"/><Relationship Id="rId16" Type="http://schemas.openxmlformats.org/officeDocument/2006/relationships/image" Target="../media/image28.png"/><Relationship Id="rId17" Type="http://schemas.openxmlformats.org/officeDocument/2006/relationships/image" Target="../media/image29.png"/><Relationship Id="rId18" Type="http://schemas.openxmlformats.org/officeDocument/2006/relationships/image" Target="../media/image30.png"/><Relationship Id="rId19" Type="http://schemas.openxmlformats.org/officeDocument/2006/relationships/image" Target="../media/image31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Slide intro wid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299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fr-FR" sz="3200" dirty="0" smtClean="0">
                <a:solidFill>
                  <a:schemeClr val="bg1"/>
                </a:solidFill>
              </a:rPr>
              <a:t>Retour d’expérience : France Télévisions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895600"/>
            <a:ext cx="7808912" cy="1890396"/>
          </a:xfrm>
        </p:spPr>
        <p:txBody>
          <a:bodyPr/>
          <a:lstStyle/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  <a:p>
            <a:pPr algn="r" eaLnBrk="1" hangingPunct="1"/>
            <a:endParaRPr lang="fr-FR" sz="1200" i="1" dirty="0"/>
          </a:p>
          <a:p>
            <a:pPr algn="r" eaLnBrk="1" hangingPunct="1"/>
            <a:endParaRPr lang="fr-FR" sz="1200" i="1" dirty="0"/>
          </a:p>
          <a:p>
            <a:pPr algn="r" eaLnBrk="1" hangingPunct="1"/>
            <a:endParaRPr lang="fr-FR" sz="1200" i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Comprendre le contexte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Equipe technique de </a:t>
            </a:r>
            <a:r>
              <a:rPr lang="fr-FR" b="1" dirty="0"/>
              <a:t>1</a:t>
            </a:r>
            <a:r>
              <a:rPr lang="fr-FR" b="1" dirty="0" smtClean="0"/>
              <a:t>0 personnes « pluridisciplinaires »</a:t>
            </a:r>
          </a:p>
          <a:p>
            <a:r>
              <a:rPr lang="fr-FR" dirty="0" smtClean="0"/>
              <a:t>Impossibilité de faire évoluer </a:t>
            </a:r>
            <a:r>
              <a:rPr lang="fr-FR" b="1" dirty="0" smtClean="0"/>
              <a:t>« Salma</a:t>
            </a:r>
            <a:r>
              <a:rPr lang="fr-FR" b="1" dirty="0"/>
              <a:t> </a:t>
            </a:r>
            <a:r>
              <a:rPr lang="fr-FR" b="1" dirty="0" smtClean="0"/>
              <a:t>: CMS en JAVA » </a:t>
            </a:r>
            <a:endParaRPr lang="fr-FR" dirty="0" smtClean="0"/>
          </a:p>
          <a:p>
            <a:r>
              <a:rPr lang="fr-FR" dirty="0" smtClean="0"/>
              <a:t>Une production très « Artisanale »</a:t>
            </a:r>
          </a:p>
          <a:p>
            <a:pPr lvl="1"/>
            <a:r>
              <a:rPr lang="fr-FR" dirty="0" smtClean="0"/>
              <a:t>Nombreux petits sites sur-mesure / tous différents</a:t>
            </a:r>
          </a:p>
          <a:p>
            <a:pPr lvl="1"/>
            <a:r>
              <a:rPr lang="fr-FR" dirty="0" smtClean="0"/>
              <a:t>Durée de vie maximum des sites de 1 an</a:t>
            </a:r>
          </a:p>
          <a:p>
            <a:pPr lvl="1"/>
            <a:r>
              <a:rPr lang="fr-FR" dirty="0" smtClean="0"/>
              <a:t>Peu de maintenance et d’évolutions sur l’existant</a:t>
            </a:r>
          </a:p>
          <a:p>
            <a:pPr lvl="1"/>
            <a:r>
              <a:rPr lang="fr-FR" dirty="0" smtClean="0"/>
              <a:t>Productivité maximum </a:t>
            </a:r>
            <a:r>
              <a:rPr lang="fr-FR" sz="1000" dirty="0"/>
              <a:t>(max 3 semaines pour sortir un site)</a:t>
            </a:r>
          </a:p>
          <a:p>
            <a:r>
              <a:rPr lang="fr-FR" dirty="0" smtClean="0"/>
              <a:t>Industrialisation ???</a:t>
            </a:r>
          </a:p>
          <a:p>
            <a:pPr lvl="1"/>
            <a:r>
              <a:rPr lang="fr-FR" dirty="0" smtClean="0"/>
              <a:t>SVN </a:t>
            </a:r>
            <a:r>
              <a:rPr lang="fr-FR" dirty="0" smtClean="0">
                <a:sym typeface="Wingdings"/>
              </a:rPr>
              <a:t>et c’était déjà bien </a:t>
            </a:r>
            <a:endParaRPr lang="fr-FR" dirty="0"/>
          </a:p>
          <a:p>
            <a:pPr lvl="1"/>
            <a:endParaRPr lang="fr-FR" sz="1000" dirty="0"/>
          </a:p>
          <a:p>
            <a:pPr lvl="1"/>
            <a:endParaRPr lang="fr-FR" sz="1000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1902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Pourquoi SPIP en tant que CMS ?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produit français !</a:t>
            </a:r>
          </a:p>
          <a:p>
            <a:r>
              <a:rPr lang="fr-FR" b="1" dirty="0" smtClean="0"/>
              <a:t>Une réponse technique adéquate</a:t>
            </a:r>
          </a:p>
          <a:p>
            <a:pPr lvl="1"/>
            <a:r>
              <a:rPr lang="fr-FR" sz="1400" dirty="0" err="1" smtClean="0"/>
              <a:t>Méta</a:t>
            </a:r>
            <a:r>
              <a:rPr lang="fr-FR" sz="1400" dirty="0" err="1"/>
              <a:t>-langage</a:t>
            </a:r>
            <a:r>
              <a:rPr lang="fr-FR" sz="1400" dirty="0"/>
              <a:t> d’intégration facile </a:t>
            </a:r>
            <a:r>
              <a:rPr lang="fr-FR" sz="1400" dirty="0" smtClean="0"/>
              <a:t>d’accès</a:t>
            </a:r>
          </a:p>
          <a:p>
            <a:pPr lvl="1"/>
            <a:r>
              <a:rPr lang="fr-FR" sz="1400" dirty="0" smtClean="0"/>
              <a:t>Simple à installer sur un environnement LAMP</a:t>
            </a:r>
          </a:p>
          <a:p>
            <a:pPr lvl="1"/>
            <a:r>
              <a:rPr lang="fr-FR" sz="1400" dirty="0"/>
              <a:t>Cœur en PHP pouvant être customisé </a:t>
            </a:r>
            <a:r>
              <a:rPr lang="fr-FR" sz="1400" dirty="0" smtClean="0"/>
              <a:t>rapidement</a:t>
            </a:r>
          </a:p>
          <a:p>
            <a:pPr lvl="1"/>
            <a:r>
              <a:rPr lang="fr-FR" sz="1400" dirty="0"/>
              <a:t>Gestion du </a:t>
            </a:r>
            <a:r>
              <a:rPr lang="fr-FR" sz="1400" dirty="0" smtClean="0"/>
              <a:t>cache</a:t>
            </a:r>
          </a:p>
          <a:p>
            <a:r>
              <a:rPr lang="fr-FR" b="1" dirty="0" smtClean="0"/>
              <a:t>Une solution appréciée par les éditeurs</a:t>
            </a:r>
          </a:p>
          <a:p>
            <a:pPr lvl="1"/>
            <a:r>
              <a:rPr lang="fr-FR" sz="1400" dirty="0" smtClean="0"/>
              <a:t>Back-office agréable pour l’époque </a:t>
            </a:r>
            <a:r>
              <a:rPr lang="fr-FR" sz="1400" dirty="0" smtClean="0">
                <a:sym typeface="Wingdings"/>
              </a:rPr>
              <a:t></a:t>
            </a:r>
            <a:endParaRPr lang="fr-FR" sz="1400" dirty="0">
              <a:sym typeface="Wingdings"/>
            </a:endParaRPr>
          </a:p>
          <a:p>
            <a:pPr lvl="1"/>
            <a:r>
              <a:rPr lang="fr-FR" sz="1400" dirty="0" smtClean="0"/>
              <a:t>Gestion rudimentaire mais efficace des images  </a:t>
            </a:r>
            <a:r>
              <a:rPr lang="fr-FR" sz="1400" dirty="0"/>
              <a:t>(</a:t>
            </a:r>
            <a:r>
              <a:rPr lang="fr-FR" sz="1400" dirty="0" err="1"/>
              <a:t>crop</a:t>
            </a:r>
            <a:r>
              <a:rPr lang="fr-FR" sz="1400" dirty="0"/>
              <a:t>, </a:t>
            </a:r>
            <a:r>
              <a:rPr lang="fr-FR" sz="1400" dirty="0" err="1"/>
              <a:t>resize</a:t>
            </a:r>
            <a:r>
              <a:rPr lang="fr-FR" sz="1400" dirty="0"/>
              <a:t>, effets, …)</a:t>
            </a:r>
          </a:p>
          <a:p>
            <a:pPr lvl="1"/>
            <a:r>
              <a:rPr lang="fr-FR" sz="1400" dirty="0" smtClean="0"/>
              <a:t>Catégorisation par tags</a:t>
            </a:r>
          </a:p>
          <a:p>
            <a:pPr lvl="1"/>
            <a:r>
              <a:rPr lang="fr-FR" sz="1400" dirty="0" smtClean="0"/>
              <a:t>Gestion d’utilisateurs / rôles</a:t>
            </a:r>
            <a:endParaRPr lang="fr-FR" sz="1400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7863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disparition de « Salma » au profit de SPIP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Programmes</a:t>
            </a:r>
          </a:p>
          <a:p>
            <a:pPr lvl="1"/>
            <a:r>
              <a:rPr lang="fr-FR" sz="1400" dirty="0" smtClean="0"/>
              <a:t>Refonte de tous les sites d’émissions</a:t>
            </a:r>
          </a:p>
          <a:p>
            <a:pPr lvl="1"/>
            <a:r>
              <a:rPr lang="fr-FR" sz="1400" dirty="0" smtClean="0"/>
              <a:t>Arrivée de France5, France4 et </a:t>
            </a:r>
            <a:r>
              <a:rPr lang="fr-FR" sz="1400" dirty="0" err="1" smtClean="0"/>
              <a:t>FranceÔ</a:t>
            </a:r>
            <a:r>
              <a:rPr lang="fr-FR" sz="1400" dirty="0" smtClean="0"/>
              <a:t> dans le groupe FTV</a:t>
            </a:r>
          </a:p>
          <a:p>
            <a:r>
              <a:rPr lang="fr-FR" b="1" dirty="0" smtClean="0"/>
              <a:t>Evénements Sport </a:t>
            </a:r>
          </a:p>
          <a:p>
            <a:pPr lvl="1"/>
            <a:r>
              <a:rPr lang="fr-FR" sz="1400" dirty="0" smtClean="0"/>
              <a:t>Tour de France / Roland Garros / Dakar / 6 Nations de Rugby</a:t>
            </a:r>
          </a:p>
          <a:p>
            <a:pPr lvl="1"/>
            <a:r>
              <a:rPr lang="fr-FR" sz="1400" dirty="0" smtClean="0"/>
              <a:t>JO Hiver de Turin et Vancouver / JO Eté de </a:t>
            </a:r>
            <a:r>
              <a:rPr lang="fr-FR" sz="1400" dirty="0" err="1" smtClean="0"/>
              <a:t>Pekin</a:t>
            </a:r>
            <a:endParaRPr lang="fr-FR" sz="1400" dirty="0" smtClean="0"/>
          </a:p>
          <a:p>
            <a:pPr lvl="1"/>
            <a:r>
              <a:rPr lang="fr-FR" sz="1400" dirty="0" smtClean="0"/>
              <a:t>Championnats Athlétisme / Natation / …</a:t>
            </a:r>
          </a:p>
          <a:p>
            <a:pPr lvl="1"/>
            <a:r>
              <a:rPr lang="fr-FR" sz="1400" dirty="0" smtClean="0"/>
              <a:t>Coupe d’Europe et du Monde de Foot / Hand / Rugby</a:t>
            </a:r>
          </a:p>
          <a:p>
            <a:r>
              <a:rPr lang="fr-FR" b="1" dirty="0"/>
              <a:t>Evénements </a:t>
            </a:r>
            <a:r>
              <a:rPr lang="fr-FR" b="1" dirty="0" smtClean="0"/>
              <a:t>Info / Culture</a:t>
            </a:r>
          </a:p>
          <a:p>
            <a:pPr lvl="1"/>
            <a:r>
              <a:rPr lang="fr-FR" sz="1400" dirty="0" smtClean="0"/>
              <a:t>Festival de Cannes</a:t>
            </a:r>
          </a:p>
          <a:p>
            <a:pPr lvl="1"/>
            <a:r>
              <a:rPr lang="fr-FR" sz="1400" dirty="0" smtClean="0"/>
              <a:t>Election Présidentielle de 2007</a:t>
            </a:r>
            <a:endParaRPr lang="fr-FR" sz="1400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759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2008 : 1</a:t>
            </a:r>
            <a:r>
              <a:rPr lang="fr-FR" baseline="30000" dirty="0"/>
              <a:t>ère</a:t>
            </a:r>
            <a:r>
              <a:rPr lang="fr-FR" dirty="0"/>
              <a:t> usine à </a:t>
            </a:r>
            <a:r>
              <a:rPr lang="fr-FR" dirty="0" smtClean="0"/>
              <a:t>sites en SPIP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600" i="1" dirty="0">
                <a:solidFill>
                  <a:schemeClr val="bg2"/>
                </a:solidFill>
              </a:rPr>
              <a:t>Pourquoi une usine à sites ?</a:t>
            </a:r>
          </a:p>
          <a:p>
            <a:r>
              <a:rPr lang="fr-FR" sz="1400" dirty="0"/>
              <a:t>Multiplication de produits sur mesure et de qualité</a:t>
            </a:r>
          </a:p>
          <a:p>
            <a:r>
              <a:rPr lang="fr-FR" sz="1400" dirty="0"/>
              <a:t>Une demande forte des Régions France3</a:t>
            </a:r>
          </a:p>
          <a:p>
            <a:pPr marL="0" indent="0">
              <a:buNone/>
            </a:pPr>
            <a:endParaRPr lang="fr-FR" sz="1300" dirty="0"/>
          </a:p>
          <a:p>
            <a:pPr marL="0" indent="0">
              <a:buNone/>
            </a:pPr>
            <a:r>
              <a:rPr lang="fr-FR" sz="1600" i="1" dirty="0">
                <a:solidFill>
                  <a:schemeClr val="bg2"/>
                </a:solidFill>
              </a:rPr>
              <a:t>Avantages</a:t>
            </a:r>
          </a:p>
          <a:p>
            <a:r>
              <a:rPr lang="fr-FR" sz="1400" dirty="0"/>
              <a:t>Intervention des </a:t>
            </a:r>
            <a:r>
              <a:rPr lang="fr-FR" sz="1400" dirty="0" err="1"/>
              <a:t>devs</a:t>
            </a:r>
            <a:r>
              <a:rPr lang="fr-FR" sz="1400" dirty="0"/>
              <a:t> réduite au minimum pour la création de nouveaux sites</a:t>
            </a:r>
          </a:p>
          <a:p>
            <a:r>
              <a:rPr lang="fr-FR" sz="1400" dirty="0"/>
              <a:t>Création de site par la MOA en 2-3 jours</a:t>
            </a:r>
          </a:p>
          <a:p>
            <a:r>
              <a:rPr lang="fr-FR" sz="1400" dirty="0"/>
              <a:t>Template graphique simple / facilement </a:t>
            </a:r>
            <a:r>
              <a:rPr lang="fr-FR" sz="1400" dirty="0" err="1"/>
              <a:t>duplicable</a:t>
            </a:r>
            <a:endParaRPr lang="fr-FR" sz="1400" dirty="0"/>
          </a:p>
          <a:p>
            <a:endParaRPr lang="fr-FR" sz="1300" dirty="0"/>
          </a:p>
          <a:p>
            <a:pPr marL="0" indent="0">
              <a:buNone/>
            </a:pPr>
            <a:r>
              <a:rPr lang="fr-FR" sz="1600" i="1" dirty="0">
                <a:solidFill>
                  <a:schemeClr val="bg2"/>
                </a:solidFill>
              </a:rPr>
              <a:t>Inconvénients</a:t>
            </a:r>
          </a:p>
          <a:p>
            <a:r>
              <a:rPr lang="fr-FR" sz="1400" dirty="0"/>
              <a:t>Produit figé et peu évolutif (limites de SPIP atteintes)</a:t>
            </a:r>
          </a:p>
          <a:p>
            <a:r>
              <a:rPr lang="fr-FR" sz="1400" dirty="0"/>
              <a:t>WYSIWYG trop permissif</a:t>
            </a:r>
          </a:p>
          <a:p>
            <a:r>
              <a:rPr lang="fr-FR" sz="1400" dirty="0"/>
              <a:t>Perte de contrôle de la création de sites (1300 </a:t>
            </a:r>
            <a:r>
              <a:rPr lang="fr-FR" sz="1400" dirty="0" err="1"/>
              <a:t>urls</a:t>
            </a:r>
            <a:r>
              <a:rPr lang="fr-FR" sz="1400" dirty="0"/>
              <a:t> à la fin 2011)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5340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2009 - 2012</a:t>
            </a:r>
            <a:r>
              <a:rPr lang="fr-FR" dirty="0"/>
              <a:t/>
            </a:r>
            <a:br>
              <a:rPr lang="fr-FR" dirty="0"/>
            </a:br>
            <a:r>
              <a:rPr lang="fr-FR" dirty="0" err="1" smtClean="0"/>
              <a:t>NoS</a:t>
            </a:r>
            <a:r>
              <a:rPr lang="fr-FR" dirty="0" smtClean="0"/>
              <a:t> 1</a:t>
            </a:r>
            <a:r>
              <a:rPr lang="fr-FR" baseline="30000" dirty="0" smtClean="0"/>
              <a:t>er</a:t>
            </a:r>
            <a:r>
              <a:rPr lang="fr-FR" dirty="0" smtClean="0"/>
              <a:t> DRUPAL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4842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Drupal</a:t>
            </a:r>
            <a:r>
              <a:rPr lang="fr-FR" dirty="0" smtClean="0"/>
              <a:t> pour nos produits « premium »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100" i="1" dirty="0">
                <a:solidFill>
                  <a:schemeClr val="bg2"/>
                </a:solidFill>
              </a:rPr>
              <a:t>2009 : le 1</a:t>
            </a:r>
            <a:r>
              <a:rPr lang="fr-FR" sz="2100" i="1" baseline="30000" dirty="0">
                <a:solidFill>
                  <a:schemeClr val="bg2"/>
                </a:solidFill>
              </a:rPr>
              <a:t>er</a:t>
            </a:r>
            <a:r>
              <a:rPr lang="fr-FR" sz="2100" i="1" dirty="0">
                <a:solidFill>
                  <a:schemeClr val="bg2"/>
                </a:solidFill>
              </a:rPr>
              <a:t> </a:t>
            </a:r>
            <a:r>
              <a:rPr lang="fr-FR" sz="2100" i="1" dirty="0" err="1">
                <a:solidFill>
                  <a:schemeClr val="bg2"/>
                </a:solidFill>
              </a:rPr>
              <a:t>Drupal</a:t>
            </a:r>
            <a:endParaRPr lang="fr-FR" sz="2100" i="1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fr-FR" dirty="0" smtClean="0"/>
              <a:t>Lancement de la plateforme Sport en </a:t>
            </a:r>
            <a:r>
              <a:rPr lang="fr-FR" dirty="0" err="1" smtClean="0"/>
              <a:t>Drupal</a:t>
            </a:r>
            <a:r>
              <a:rPr lang="fr-FR" dirty="0" smtClean="0"/>
              <a:t> 6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2100" i="1" dirty="0">
                <a:solidFill>
                  <a:schemeClr val="bg2"/>
                </a:solidFill>
              </a:rPr>
              <a:t>Entre 2009 et début 2012</a:t>
            </a:r>
          </a:p>
          <a:p>
            <a:pPr marL="0" indent="0">
              <a:buNone/>
            </a:pPr>
            <a:r>
              <a:rPr lang="fr-FR" dirty="0" smtClean="0"/>
              <a:t>Lancement de plusieurs produits en </a:t>
            </a:r>
            <a:r>
              <a:rPr lang="fr-FR" dirty="0" err="1" smtClean="0"/>
              <a:t>Drupal</a:t>
            </a:r>
            <a:r>
              <a:rPr lang="fr-FR" dirty="0" smtClean="0"/>
              <a:t> 6, puis D7.</a:t>
            </a:r>
          </a:p>
          <a:p>
            <a:pPr lvl="1"/>
            <a:r>
              <a:rPr lang="fr-FR" sz="1600" dirty="0" smtClean="0"/>
              <a:t>C’est dans l’air</a:t>
            </a:r>
          </a:p>
          <a:p>
            <a:pPr lvl="1"/>
            <a:r>
              <a:rPr lang="fr-FR" sz="1600" dirty="0" smtClean="0"/>
              <a:t>Portail Santé de France5</a:t>
            </a:r>
          </a:p>
          <a:p>
            <a:pPr lvl="1"/>
            <a:r>
              <a:rPr lang="fr-FR" sz="1600" dirty="0" err="1" smtClean="0"/>
              <a:t>CultureBox</a:t>
            </a:r>
            <a:r>
              <a:rPr lang="fr-FR" sz="1600" dirty="0" smtClean="0"/>
              <a:t> v2</a:t>
            </a:r>
          </a:p>
          <a:p>
            <a:pPr lvl="1"/>
            <a:r>
              <a:rPr lang="fr-FR" sz="1600" dirty="0" err="1" smtClean="0"/>
              <a:t>Géopolis</a:t>
            </a:r>
            <a:endParaRPr lang="fr-FR" sz="1600" dirty="0" smtClean="0"/>
          </a:p>
          <a:p>
            <a:pPr lvl="1"/>
            <a:r>
              <a:rPr lang="fr-FR" sz="1600" dirty="0" smtClean="0"/>
              <a:t>Election Présidentielle</a:t>
            </a:r>
            <a:endParaRPr lang="fr-FR" sz="1600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sz="1300" i="1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4871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Pourquoi changer pour </a:t>
            </a:r>
            <a:r>
              <a:rPr lang="fr-FR" dirty="0" err="1" smtClean="0"/>
              <a:t>Drupal</a:t>
            </a:r>
            <a:r>
              <a:rPr lang="fr-FR" dirty="0" smtClean="0"/>
              <a:t> 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Limites </a:t>
            </a:r>
            <a:r>
              <a:rPr lang="fr-FR" b="1" dirty="0"/>
              <a:t>de SPIP </a:t>
            </a:r>
            <a:r>
              <a:rPr lang="fr-FR" b="1" dirty="0" smtClean="0"/>
              <a:t>atteintes</a:t>
            </a:r>
          </a:p>
          <a:p>
            <a:pPr lvl="1"/>
            <a:r>
              <a:rPr lang="fr-FR" dirty="0" smtClean="0"/>
              <a:t>Pas </a:t>
            </a:r>
            <a:r>
              <a:rPr lang="fr-FR" dirty="0"/>
              <a:t>de types de </a:t>
            </a:r>
            <a:r>
              <a:rPr lang="fr-FR" dirty="0" smtClean="0"/>
              <a:t>contenus</a:t>
            </a:r>
          </a:p>
          <a:p>
            <a:pPr lvl="2"/>
            <a:r>
              <a:rPr lang="fr-FR" dirty="0" smtClean="0"/>
              <a:t>Détournement du seul type de contenu (Article)</a:t>
            </a:r>
          </a:p>
          <a:p>
            <a:pPr lvl="2"/>
            <a:r>
              <a:rPr lang="fr-FR" dirty="0" smtClean="0"/>
              <a:t>Impossible de faire du contrôle de saisie</a:t>
            </a:r>
          </a:p>
          <a:p>
            <a:pPr lvl="1"/>
            <a:r>
              <a:rPr lang="fr-FR" dirty="0" smtClean="0"/>
              <a:t>Gestion arborescente des contenus</a:t>
            </a:r>
          </a:p>
          <a:p>
            <a:pPr lvl="1"/>
            <a:r>
              <a:rPr lang="fr-FR" dirty="0" smtClean="0"/>
              <a:t>Système de BOUCLE dans les </a:t>
            </a:r>
            <a:r>
              <a:rPr lang="fr-FR" dirty="0" err="1" smtClean="0"/>
              <a:t>templates</a:t>
            </a:r>
            <a:r>
              <a:rPr lang="fr-FR" dirty="0" smtClean="0"/>
              <a:t> pas performant</a:t>
            </a:r>
          </a:p>
          <a:p>
            <a:pPr lvl="2"/>
            <a:r>
              <a:rPr lang="fr-FR" dirty="0" smtClean="0"/>
              <a:t>SPIP ne permet pas de dissocier le « modèle » de la « vue »</a:t>
            </a:r>
          </a:p>
          <a:p>
            <a:pPr lvl="1"/>
            <a:r>
              <a:rPr lang="fr-FR" dirty="0" smtClean="0"/>
              <a:t>Pas </a:t>
            </a:r>
            <a:r>
              <a:rPr lang="fr-FR" dirty="0"/>
              <a:t>de gestions de bibliothèques de </a:t>
            </a:r>
            <a:r>
              <a:rPr lang="fr-FR" dirty="0" smtClean="0"/>
              <a:t>médias</a:t>
            </a:r>
          </a:p>
          <a:p>
            <a:pPr lvl="1"/>
            <a:r>
              <a:rPr lang="fr-FR" dirty="0" smtClean="0"/>
              <a:t>Manque </a:t>
            </a:r>
            <a:r>
              <a:rPr lang="fr-FR" dirty="0"/>
              <a:t>de modularité pour mutualiser nos </a:t>
            </a:r>
            <a:r>
              <a:rPr lang="fr-FR" dirty="0" smtClean="0"/>
              <a:t>développements</a:t>
            </a:r>
          </a:p>
          <a:p>
            <a:pPr lvl="1"/>
            <a:r>
              <a:rPr lang="fr-FR" dirty="0" smtClean="0"/>
              <a:t>Pas </a:t>
            </a:r>
            <a:r>
              <a:rPr lang="fr-FR" dirty="0"/>
              <a:t>de système de </a:t>
            </a:r>
            <a:r>
              <a:rPr lang="fr-FR" dirty="0" err="1"/>
              <a:t>workflow</a:t>
            </a:r>
            <a:r>
              <a:rPr lang="fr-FR" dirty="0"/>
              <a:t> de </a:t>
            </a:r>
            <a:r>
              <a:rPr lang="fr-FR" dirty="0" smtClean="0"/>
              <a:t>publication</a:t>
            </a:r>
          </a:p>
          <a:p>
            <a:pPr lvl="1"/>
            <a:r>
              <a:rPr lang="fr-FR" dirty="0" smtClean="0"/>
              <a:t>Pas </a:t>
            </a:r>
            <a:r>
              <a:rPr lang="fr-FR" dirty="0"/>
              <a:t>de système de cache ou de réécriture d’URLS </a:t>
            </a:r>
            <a:r>
              <a:rPr lang="fr-FR" dirty="0" smtClean="0"/>
              <a:t>performant</a:t>
            </a:r>
          </a:p>
        </p:txBody>
      </p:sp>
    </p:spTree>
    <p:extLst>
      <p:ext uri="{BB962C8B-B14F-4D97-AF65-F5344CB8AC3E}">
        <p14:creationId xmlns:p14="http://schemas.microsoft.com/office/powerpoint/2010/main" val="2411460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Pourquoi changer pour </a:t>
            </a:r>
            <a:r>
              <a:rPr lang="fr-FR" dirty="0" err="1"/>
              <a:t>Drupal</a:t>
            </a:r>
            <a:r>
              <a:rPr lang="fr-FR" dirty="0"/>
              <a:t> ?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Les promesses de l’outil</a:t>
            </a:r>
          </a:p>
          <a:p>
            <a:pPr lvl="1"/>
            <a:r>
              <a:rPr lang="fr-FR" dirty="0" err="1" smtClean="0"/>
              <a:t>OpenSource</a:t>
            </a:r>
            <a:endParaRPr lang="fr-FR" dirty="0" smtClean="0"/>
          </a:p>
          <a:p>
            <a:pPr lvl="1"/>
            <a:r>
              <a:rPr lang="fr-FR" dirty="0" smtClean="0"/>
              <a:t>La communauté</a:t>
            </a:r>
          </a:p>
          <a:p>
            <a:pPr lvl="2"/>
            <a:r>
              <a:rPr lang="fr-FR" dirty="0" smtClean="0"/>
              <a:t>970 000 utilisateurs </a:t>
            </a:r>
            <a:r>
              <a:rPr lang="fr-FR" dirty="0"/>
              <a:t>à travers le monde</a:t>
            </a:r>
            <a:endParaRPr lang="fr-FR" dirty="0" smtClean="0"/>
          </a:p>
          <a:p>
            <a:pPr lvl="2"/>
            <a:r>
              <a:rPr lang="fr-FR" dirty="0" smtClean="0"/>
              <a:t>27 </a:t>
            </a:r>
            <a:r>
              <a:rPr lang="fr-FR" dirty="0"/>
              <a:t>0</a:t>
            </a:r>
            <a:r>
              <a:rPr lang="fr-FR" dirty="0" smtClean="0"/>
              <a:t>00 développeurs/contributeurs de modules</a:t>
            </a:r>
          </a:p>
          <a:p>
            <a:pPr lvl="2"/>
            <a:r>
              <a:rPr lang="fr-FR" dirty="0" smtClean="0"/>
              <a:t>22 </a:t>
            </a:r>
            <a:r>
              <a:rPr lang="fr-FR" dirty="0"/>
              <a:t>3</a:t>
            </a:r>
            <a:r>
              <a:rPr lang="fr-FR" dirty="0" smtClean="0"/>
              <a:t>00 modules</a:t>
            </a:r>
          </a:p>
          <a:p>
            <a:pPr lvl="2"/>
            <a:r>
              <a:rPr lang="fr-FR" dirty="0" smtClean="0"/>
              <a:t>1700 thèmes</a:t>
            </a:r>
          </a:p>
          <a:p>
            <a:pPr lvl="1"/>
            <a:r>
              <a:rPr lang="fr-FR" dirty="0" smtClean="0"/>
              <a:t>Un produit international traduit en 181 langues</a:t>
            </a:r>
          </a:p>
          <a:p>
            <a:pPr lvl="1"/>
            <a:r>
              <a:rPr lang="fr-FR" dirty="0" smtClean="0"/>
              <a:t>L’expérience (début du projet en 1999)</a:t>
            </a:r>
          </a:p>
          <a:p>
            <a:pPr lvl="1"/>
            <a:r>
              <a:rPr lang="fr-FR" dirty="0" smtClean="0"/>
              <a:t>La sécurité « La Maison Blanche utilise </a:t>
            </a:r>
            <a:r>
              <a:rPr lang="fr-FR" dirty="0" err="1" smtClean="0"/>
              <a:t>Drupal</a:t>
            </a:r>
            <a:r>
              <a:rPr lang="fr-FR" dirty="0" smtClean="0"/>
              <a:t> »</a:t>
            </a:r>
          </a:p>
          <a:p>
            <a:pPr lvl="1"/>
            <a:r>
              <a:rPr lang="fr-FR" dirty="0" smtClean="0"/>
              <a:t>Une utilisation large et pluridisciplinaire </a:t>
            </a:r>
            <a:r>
              <a:rPr lang="fr-FR" sz="1200" dirty="0"/>
              <a:t>(</a:t>
            </a:r>
            <a:r>
              <a:rPr lang="fr-FR" sz="1200" dirty="0" smtClean="0"/>
              <a:t>Actu, Education, Commerce, Intranet, Médias, </a:t>
            </a:r>
            <a:r>
              <a:rPr lang="fr-FR" sz="1200" dirty="0" err="1" smtClean="0"/>
              <a:t>Corporate</a:t>
            </a:r>
            <a:r>
              <a:rPr lang="fr-FR" sz="1200" dirty="0" smtClean="0"/>
              <a:t>)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fr-FR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0760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2009 - 2012</a:t>
            </a:r>
            <a:r>
              <a:rPr lang="fr-FR" dirty="0"/>
              <a:t/>
            </a:r>
            <a:br>
              <a:rPr lang="fr-FR" dirty="0"/>
            </a:br>
            <a:r>
              <a:rPr lang="fr-FR" dirty="0" err="1" smtClean="0"/>
              <a:t>NoS</a:t>
            </a:r>
            <a:r>
              <a:rPr lang="fr-FR" dirty="0" smtClean="0"/>
              <a:t> 1</a:t>
            </a:r>
            <a:r>
              <a:rPr lang="fr-FR" baseline="30000" dirty="0" smtClean="0"/>
              <a:t>er</a:t>
            </a:r>
            <a:r>
              <a:rPr lang="fr-FR" dirty="0" smtClean="0"/>
              <a:t> DRUPAL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654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2009 - 2012</a:t>
            </a:r>
            <a:r>
              <a:rPr lang="fr-FR" dirty="0"/>
              <a:t/>
            </a:r>
            <a:br>
              <a:rPr lang="fr-FR" dirty="0"/>
            </a:br>
            <a:r>
              <a:rPr lang="fr-FR" dirty="0" err="1" smtClean="0"/>
              <a:t>NoS</a:t>
            </a:r>
            <a:r>
              <a:rPr lang="fr-FR" dirty="0" smtClean="0"/>
              <a:t> 1</a:t>
            </a:r>
            <a:r>
              <a:rPr lang="fr-FR" baseline="30000" dirty="0" smtClean="0"/>
              <a:t>er </a:t>
            </a:r>
            <a:r>
              <a:rPr lang="fr-FR" dirty="0" smtClean="0"/>
              <a:t>échecs avec DRUPAL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744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Bonjour à tous …</a:t>
            </a:r>
            <a:endParaRPr lang="fr-FR" dirty="0"/>
          </a:p>
        </p:txBody>
      </p:sp>
      <p:pic>
        <p:nvPicPr>
          <p:cNvPr id="4" name="Espace réservé du contenu 3" descr="Leo.jpg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8" b="1488"/>
          <a:stretch/>
        </p:blipFill>
        <p:spPr>
          <a:xfrm>
            <a:off x="539552" y="1419225"/>
            <a:ext cx="2454275" cy="3175000"/>
          </a:xfrm>
        </p:spPr>
      </p:pic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3419872" y="1419622"/>
            <a:ext cx="5266928" cy="3250456"/>
          </a:xfrm>
        </p:spPr>
        <p:txBody>
          <a:bodyPr/>
          <a:lstStyle/>
          <a:p>
            <a:pPr marL="0" indent="0">
              <a:buNone/>
            </a:pPr>
            <a:r>
              <a:rPr lang="fr-FR" sz="3000" b="1" dirty="0"/>
              <a:t>Léo POIROUX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r-FR" sz="1800" i="1" dirty="0">
                <a:solidFill>
                  <a:schemeClr val="bg2"/>
                </a:solidFill>
              </a:rPr>
              <a:t>Responsable Technique du pôle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r-FR" sz="1800" i="1" dirty="0">
                <a:solidFill>
                  <a:schemeClr val="bg2"/>
                </a:solidFill>
              </a:rPr>
              <a:t>Chaînes / Programmes / Jeunesse / SocialTV </a:t>
            </a:r>
          </a:p>
          <a:p>
            <a:pPr marL="0" indent="0">
              <a:lnSpc>
                <a:spcPct val="70000"/>
              </a:lnSpc>
              <a:buNone/>
            </a:pPr>
            <a:endParaRPr lang="fr-FR" sz="1200" i="1" dirty="0">
              <a:solidFill>
                <a:schemeClr val="bg2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endParaRPr lang="fr-FR" sz="1200" i="1" dirty="0">
              <a:solidFill>
                <a:schemeClr val="bg2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endParaRPr lang="fr-FR" sz="2400" dirty="0">
              <a:solidFill>
                <a:schemeClr val="bg2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endParaRPr lang="fr-FR" sz="2400" dirty="0">
              <a:solidFill>
                <a:schemeClr val="bg2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endParaRPr lang="fr-FR" sz="2400" dirty="0">
              <a:solidFill>
                <a:schemeClr val="bg2"/>
              </a:solidFill>
            </a:endParaRPr>
          </a:p>
          <a:p>
            <a:pPr marL="0" indent="0" algn="r">
              <a:lnSpc>
                <a:spcPct val="70000"/>
              </a:lnSpc>
              <a:buNone/>
            </a:pPr>
            <a:endParaRPr lang="fr-FR" sz="2400" dirty="0">
              <a:solidFill>
                <a:schemeClr val="bg2"/>
              </a:solidFill>
            </a:endParaRPr>
          </a:p>
          <a:p>
            <a:pPr marL="0" indent="0" algn="r">
              <a:lnSpc>
                <a:spcPct val="70000"/>
              </a:lnSpc>
              <a:buNone/>
            </a:pPr>
            <a:r>
              <a:rPr lang="fr-FR" sz="4000" b="1" dirty="0" smtClean="0">
                <a:solidFill>
                  <a:srgbClr val="FF6600"/>
                </a:solidFill>
              </a:rPr>
              <a:t>@Leo_Px</a:t>
            </a:r>
            <a:endParaRPr lang="fr-FR" sz="4000" b="1" dirty="0">
              <a:solidFill>
                <a:srgbClr val="FF6600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endParaRPr lang="fr-FR" sz="1200" i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03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produits instables par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Manque de connaissances</a:t>
            </a:r>
          </a:p>
          <a:p>
            <a:pPr lvl="1"/>
            <a:r>
              <a:rPr lang="fr-FR" sz="1600" dirty="0" smtClean="0"/>
              <a:t>Nous avons sous-estimé la complexité du produit</a:t>
            </a:r>
          </a:p>
          <a:p>
            <a:pPr lvl="1"/>
            <a:r>
              <a:rPr lang="fr-FR" sz="1600" dirty="0" smtClean="0"/>
              <a:t>Nous avons continué à détourner le cœur</a:t>
            </a:r>
          </a:p>
          <a:p>
            <a:pPr lvl="1"/>
            <a:r>
              <a:rPr lang="fr-FR" sz="1600" dirty="0" smtClean="0"/>
              <a:t>Nous avons gardé nos (mauvaises) habitudes de SPIP</a:t>
            </a:r>
          </a:p>
          <a:p>
            <a:r>
              <a:rPr lang="fr-FR" dirty="0"/>
              <a:t>Manque </a:t>
            </a:r>
            <a:r>
              <a:rPr lang="fr-FR" dirty="0" smtClean="0"/>
              <a:t>d’organisation</a:t>
            </a:r>
          </a:p>
          <a:p>
            <a:pPr lvl="1"/>
            <a:r>
              <a:rPr lang="fr-FR" sz="1600" dirty="0" smtClean="0"/>
              <a:t>Pas d’équipe dédiée produit</a:t>
            </a:r>
          </a:p>
          <a:p>
            <a:pPr lvl="1"/>
            <a:r>
              <a:rPr lang="fr-FR" sz="1600" dirty="0" smtClean="0"/>
              <a:t>Démobilisation des équipes après sortie d’un site</a:t>
            </a:r>
            <a:endParaRPr lang="fr-FR" sz="1600" dirty="0"/>
          </a:p>
          <a:p>
            <a:r>
              <a:rPr lang="fr-FR" dirty="0"/>
              <a:t>Manque </a:t>
            </a:r>
            <a:r>
              <a:rPr lang="fr-FR" dirty="0" smtClean="0"/>
              <a:t>d’industrialisation</a:t>
            </a:r>
          </a:p>
          <a:p>
            <a:pPr lvl="1"/>
            <a:r>
              <a:rPr lang="fr-FR" sz="1600" dirty="0" smtClean="0"/>
              <a:t>Déploiement avec de nombreuses actions manuelles</a:t>
            </a:r>
          </a:p>
          <a:p>
            <a:pPr lvl="1"/>
            <a:r>
              <a:rPr lang="fr-FR" sz="1600" dirty="0" smtClean="0"/>
              <a:t>Aucun </a:t>
            </a:r>
            <a:r>
              <a:rPr lang="fr-FR" sz="1600" dirty="0" err="1" smtClean="0"/>
              <a:t>versionning</a:t>
            </a:r>
            <a:r>
              <a:rPr lang="fr-FR" sz="1600" dirty="0" smtClean="0"/>
              <a:t> des changements de configuration</a:t>
            </a:r>
            <a:endParaRPr lang="fr-FR" sz="16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2458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2012 - 2013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DRUPAL … POUR DE VRAI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229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Changement de contexte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Investissement </a:t>
            </a:r>
            <a:r>
              <a:rPr lang="fr-FR" dirty="0"/>
              <a:t>massif de </a:t>
            </a:r>
            <a:r>
              <a:rPr lang="fr-FR" dirty="0" err="1" smtClean="0"/>
              <a:t>FranceTv</a:t>
            </a:r>
            <a:r>
              <a:rPr lang="fr-FR" dirty="0" smtClean="0"/>
              <a:t> </a:t>
            </a:r>
            <a:r>
              <a:rPr lang="fr-FR" dirty="0"/>
              <a:t>dans le </a:t>
            </a:r>
            <a:r>
              <a:rPr lang="fr-FR" dirty="0" smtClean="0"/>
              <a:t>Numérique</a:t>
            </a:r>
            <a:endParaRPr lang="fr-FR" dirty="0"/>
          </a:p>
          <a:p>
            <a:r>
              <a:rPr lang="fr-FR" dirty="0"/>
              <a:t>La DT </a:t>
            </a:r>
            <a:r>
              <a:rPr lang="fr-FR" dirty="0" smtClean="0"/>
              <a:t>aujourd’hui c’est environ </a:t>
            </a:r>
            <a:r>
              <a:rPr lang="fr-FR" b="1" dirty="0" smtClean="0"/>
              <a:t>100 personnes</a:t>
            </a:r>
            <a:endParaRPr lang="fr-FR" b="1" dirty="0"/>
          </a:p>
          <a:p>
            <a:r>
              <a:rPr lang="fr-FR" b="1" dirty="0" smtClean="0"/>
              <a:t>Réorganisation en mode </a:t>
            </a:r>
            <a:r>
              <a:rPr lang="fr-FR" b="1" dirty="0" err="1" smtClean="0"/>
              <a:t>silot</a:t>
            </a:r>
            <a:endParaRPr lang="fr-FR" b="1" dirty="0" smtClean="0"/>
          </a:p>
          <a:p>
            <a:pPr lvl="1"/>
            <a:r>
              <a:rPr lang="fr-FR" dirty="0" err="1" smtClean="0"/>
              <a:t>Pluzz</a:t>
            </a:r>
            <a:r>
              <a:rPr lang="fr-FR" dirty="0" smtClean="0"/>
              <a:t> / Info / Sport / Programmes / Régions / </a:t>
            </a:r>
            <a:r>
              <a:rPr lang="fr-FR" dirty="0" err="1" smtClean="0"/>
              <a:t>NouvellesEcritures</a:t>
            </a:r>
            <a:endParaRPr lang="fr-FR" dirty="0"/>
          </a:p>
          <a:p>
            <a:r>
              <a:rPr lang="fr-FR" b="1" dirty="0" smtClean="0"/>
              <a:t>Suppression des 1300 sites au profit de 5 plateformes</a:t>
            </a:r>
            <a:endParaRPr lang="fr-FR" b="1" dirty="0"/>
          </a:p>
          <a:p>
            <a:pPr lvl="1"/>
            <a:r>
              <a:rPr lang="fr-FR" dirty="0" smtClean="0"/>
              <a:t>Réorganisation </a:t>
            </a:r>
            <a:r>
              <a:rPr lang="fr-FR" dirty="0"/>
              <a:t>en « équipes produits </a:t>
            </a:r>
            <a:r>
              <a:rPr lang="fr-FR" dirty="0" smtClean="0"/>
              <a:t>»</a:t>
            </a:r>
          </a:p>
          <a:p>
            <a:pPr lvl="1"/>
            <a:r>
              <a:rPr lang="fr-FR" dirty="0" smtClean="0"/>
              <a:t>Mise </a:t>
            </a:r>
            <a:r>
              <a:rPr lang="fr-FR" dirty="0"/>
              <a:t>en place des méthodes Agile (</a:t>
            </a:r>
            <a:r>
              <a:rPr lang="fr-FR" dirty="0" err="1"/>
              <a:t>Scrum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b="1" dirty="0" smtClean="0"/>
              <a:t>Industrialisation et contrôle qualité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sz="1300" i="1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6163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Refonte globale de notre offre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800" i="1" dirty="0" smtClean="0">
                <a:solidFill>
                  <a:schemeClr val="bg2"/>
                </a:solidFill>
              </a:rPr>
              <a:t>« Usines à sites » en </a:t>
            </a:r>
            <a:r>
              <a:rPr lang="fr-FR" sz="1800" i="1" dirty="0" err="1" smtClean="0">
                <a:solidFill>
                  <a:schemeClr val="bg2"/>
                </a:solidFill>
              </a:rPr>
              <a:t>Drupal</a:t>
            </a:r>
            <a:endParaRPr lang="fr-FR" sz="1800" i="1" dirty="0">
              <a:solidFill>
                <a:schemeClr val="bg2"/>
              </a:solidFill>
            </a:endParaRPr>
          </a:p>
          <a:p>
            <a:pPr lvl="1"/>
            <a:r>
              <a:rPr lang="fr-FR" sz="1600" dirty="0" smtClean="0"/>
              <a:t>Plateforme Sport pour les JO de Londres</a:t>
            </a:r>
          </a:p>
          <a:p>
            <a:pPr lvl="1"/>
            <a:r>
              <a:rPr lang="fr-FR" sz="1600" dirty="0" smtClean="0"/>
              <a:t>Plateforme Régions France3 et Outre-Mer 1</a:t>
            </a:r>
            <a:r>
              <a:rPr lang="fr-FR" sz="1600" baseline="30000" dirty="0" smtClean="0"/>
              <a:t>ère</a:t>
            </a:r>
          </a:p>
          <a:p>
            <a:pPr lvl="1"/>
            <a:r>
              <a:rPr lang="fr-FR" sz="1600" dirty="0" smtClean="0"/>
              <a:t>Plateforme Programmes</a:t>
            </a:r>
          </a:p>
          <a:p>
            <a:pPr lvl="1"/>
            <a:endParaRPr lang="fr-FR" dirty="0" smtClean="0"/>
          </a:p>
          <a:p>
            <a:pPr marL="0" indent="0">
              <a:buNone/>
            </a:pPr>
            <a:r>
              <a:rPr lang="fr-FR" sz="1800" i="1" dirty="0" smtClean="0">
                <a:solidFill>
                  <a:schemeClr val="bg2"/>
                </a:solidFill>
              </a:rPr>
              <a:t>« Premium</a:t>
            </a:r>
            <a:r>
              <a:rPr lang="fr-FR" sz="1800" i="1" dirty="0">
                <a:solidFill>
                  <a:schemeClr val="bg2"/>
                </a:solidFill>
              </a:rPr>
              <a:t> » en </a:t>
            </a:r>
            <a:r>
              <a:rPr lang="fr-FR" sz="1800" i="1" dirty="0" err="1">
                <a:solidFill>
                  <a:schemeClr val="bg2"/>
                </a:solidFill>
              </a:rPr>
              <a:t>Drupal</a:t>
            </a:r>
            <a:endParaRPr lang="fr-FR" sz="1800" i="1" dirty="0">
              <a:solidFill>
                <a:schemeClr val="bg2"/>
              </a:solidFill>
            </a:endParaRPr>
          </a:p>
          <a:p>
            <a:pPr lvl="1"/>
            <a:r>
              <a:rPr lang="fr-FR" sz="1600" dirty="0" smtClean="0"/>
              <a:t>L’ensemble des sites Chaînes (France2.fr, France3.fr, …)</a:t>
            </a:r>
          </a:p>
          <a:p>
            <a:pPr lvl="1"/>
            <a:r>
              <a:rPr lang="fr-FR" sz="1600" dirty="0" err="1"/>
              <a:t>Culturebox</a:t>
            </a:r>
            <a:r>
              <a:rPr lang="fr-FR" sz="1600" dirty="0"/>
              <a:t> / </a:t>
            </a:r>
            <a:r>
              <a:rPr lang="fr-FR" sz="1600" dirty="0" err="1" smtClean="0"/>
              <a:t>Géopolis</a:t>
            </a:r>
            <a:endParaRPr lang="fr-FR" sz="1600" dirty="0"/>
          </a:p>
          <a:p>
            <a:pPr lvl="1"/>
            <a:r>
              <a:rPr lang="fr-FR" sz="1600" dirty="0" err="1" smtClean="0"/>
              <a:t>Zouzous</a:t>
            </a:r>
            <a:endParaRPr lang="fr-FR" sz="1600" baseline="30000" dirty="0"/>
          </a:p>
          <a:p>
            <a:pPr lvl="1"/>
            <a:endParaRPr lang="fr-FR" dirty="0"/>
          </a:p>
          <a:p>
            <a:pPr marL="0" indent="0">
              <a:buNone/>
            </a:pPr>
            <a:r>
              <a:rPr lang="fr-FR" sz="1300" i="1" dirty="0"/>
              <a:t>Mais aussi « </a:t>
            </a:r>
            <a:r>
              <a:rPr lang="fr-FR" sz="1300" i="1" dirty="0" err="1"/>
              <a:t>FranceTvInfo</a:t>
            </a:r>
            <a:r>
              <a:rPr lang="fr-FR" sz="1300" i="1" dirty="0"/>
              <a:t> » et « </a:t>
            </a:r>
            <a:r>
              <a:rPr lang="fr-FR" sz="1300" i="1" dirty="0" err="1"/>
              <a:t>Pluzz</a:t>
            </a:r>
            <a:r>
              <a:rPr lang="fr-FR" sz="1300" i="1" dirty="0"/>
              <a:t> » en Zend </a:t>
            </a:r>
            <a:r>
              <a:rPr lang="fr-FR" sz="1300" i="1" dirty="0" smtClean="0"/>
              <a:t>Framework </a:t>
            </a:r>
            <a:br>
              <a:rPr lang="fr-FR" sz="1300" i="1" dirty="0" smtClean="0"/>
            </a:br>
            <a:r>
              <a:rPr lang="fr-FR" sz="1300" i="1" dirty="0" smtClean="0"/>
              <a:t>et </a:t>
            </a:r>
            <a:r>
              <a:rPr lang="fr-FR" sz="1300" i="1" dirty="0"/>
              <a:t>les sites « Nouvelles Ecritures » en mode innovation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sz="1300" i="1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0752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POURQUOI AVOIR </a:t>
            </a:r>
            <a:r>
              <a:rPr lang="fr-FR" dirty="0" err="1" smtClean="0"/>
              <a:t>CONTINUé</a:t>
            </a:r>
            <a:r>
              <a:rPr lang="fr-FR" dirty="0" smtClean="0"/>
              <a:t> AVEC DRUPAL ?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527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points forts indéniables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 smtClean="0"/>
              <a:t>Gain </a:t>
            </a:r>
            <a:r>
              <a:rPr lang="fr-FR" sz="1800" dirty="0"/>
              <a:t>de temps </a:t>
            </a:r>
            <a:r>
              <a:rPr lang="fr-FR" sz="1800" dirty="0" smtClean="0"/>
              <a:t>à la création des back-office</a:t>
            </a:r>
          </a:p>
          <a:p>
            <a:r>
              <a:rPr lang="fr-FR" sz="1800" dirty="0" smtClean="0"/>
              <a:t>Harmonisation graphique et ergonomique des back</a:t>
            </a:r>
            <a:r>
              <a:rPr lang="fr-FR" sz="1800" dirty="0"/>
              <a:t>-office</a:t>
            </a:r>
          </a:p>
          <a:p>
            <a:r>
              <a:rPr lang="fr-FR" sz="1800" dirty="0" smtClean="0"/>
              <a:t>Facilement interfaçable avec notre infrastructure et nos outils</a:t>
            </a:r>
          </a:p>
          <a:p>
            <a:pPr lvl="1"/>
            <a:r>
              <a:rPr lang="fr-FR" sz="1400" dirty="0" smtClean="0"/>
              <a:t>Serveurs LAMP</a:t>
            </a:r>
          </a:p>
          <a:p>
            <a:pPr lvl="1"/>
            <a:r>
              <a:rPr lang="fr-FR" sz="1400" dirty="0" err="1" smtClean="0"/>
              <a:t>Memcached</a:t>
            </a:r>
            <a:r>
              <a:rPr lang="fr-FR" sz="1400" dirty="0"/>
              <a:t> </a:t>
            </a:r>
            <a:r>
              <a:rPr lang="fr-FR" sz="1400" dirty="0" smtClean="0"/>
              <a:t>/ </a:t>
            </a:r>
            <a:r>
              <a:rPr lang="fr-FR" sz="1400" dirty="0" err="1" smtClean="0"/>
              <a:t>Varnish</a:t>
            </a:r>
            <a:r>
              <a:rPr lang="fr-FR" sz="1400" dirty="0" smtClean="0"/>
              <a:t> / CDN</a:t>
            </a:r>
          </a:p>
          <a:p>
            <a:pPr lvl="1"/>
            <a:r>
              <a:rPr lang="fr-FR" sz="1400" dirty="0" smtClean="0"/>
              <a:t>GIT / Jenkins / </a:t>
            </a:r>
            <a:r>
              <a:rPr lang="fr-FR" sz="1400" dirty="0" err="1" smtClean="0"/>
              <a:t>Capistrano</a:t>
            </a:r>
            <a:endParaRPr lang="fr-FR" sz="1400" dirty="0" smtClean="0"/>
          </a:p>
          <a:p>
            <a:r>
              <a:rPr lang="fr-FR" sz="1800" dirty="0" smtClean="0"/>
              <a:t>Arrêter </a:t>
            </a:r>
            <a:r>
              <a:rPr lang="fr-FR" sz="1800" dirty="0"/>
              <a:t>de « réinventer la roue </a:t>
            </a:r>
            <a:r>
              <a:rPr lang="fr-FR" sz="1800" dirty="0" smtClean="0"/>
              <a:t>»</a:t>
            </a:r>
          </a:p>
          <a:p>
            <a:pPr lvl="1"/>
            <a:r>
              <a:rPr lang="fr-FR" sz="1400" dirty="0" smtClean="0"/>
              <a:t>limiter </a:t>
            </a:r>
            <a:r>
              <a:rPr lang="fr-FR" sz="1400" dirty="0"/>
              <a:t>les développements aux fonctionnalités </a:t>
            </a:r>
            <a:endParaRPr lang="fr-FR" sz="1400" dirty="0" smtClean="0"/>
          </a:p>
          <a:p>
            <a:pPr lvl="1"/>
            <a:r>
              <a:rPr lang="fr-FR" sz="1400" dirty="0" smtClean="0"/>
              <a:t>s’appuyer </a:t>
            </a:r>
            <a:r>
              <a:rPr lang="fr-FR" sz="1400" dirty="0"/>
              <a:t>sur la communauté pour le </a:t>
            </a:r>
            <a:r>
              <a:rPr lang="fr-FR" sz="1400" dirty="0" smtClean="0"/>
              <a:t>reste</a:t>
            </a:r>
          </a:p>
          <a:p>
            <a:r>
              <a:rPr lang="fr-FR" sz="1800" dirty="0" smtClean="0"/>
              <a:t>Mutualisation des développements transverses</a:t>
            </a:r>
          </a:p>
          <a:p>
            <a:r>
              <a:rPr lang="fr-FR" sz="1800" dirty="0" smtClean="0"/>
              <a:t>Ca reste du PHP </a:t>
            </a:r>
            <a:r>
              <a:rPr lang="fr-FR" sz="1800" dirty="0" smtClean="0">
                <a:sym typeface="Wingdings"/>
              </a:rPr>
              <a:t></a:t>
            </a:r>
            <a:endParaRPr lang="fr-FR" sz="1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448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industrialisation simplifiée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 smtClean="0"/>
              <a:t>Outil de pilotage en ligne de commande « </a:t>
            </a:r>
            <a:r>
              <a:rPr lang="fr-FR" sz="1800" dirty="0" err="1" smtClean="0"/>
              <a:t>Drush</a:t>
            </a:r>
            <a:r>
              <a:rPr lang="fr-FR" sz="1800" dirty="0" smtClean="0"/>
              <a:t> »</a:t>
            </a:r>
          </a:p>
          <a:p>
            <a:pPr lvl="1"/>
            <a:r>
              <a:rPr lang="fr-FR" sz="1400" dirty="0" smtClean="0"/>
              <a:t>Activation / Désactivation de modules</a:t>
            </a:r>
          </a:p>
          <a:p>
            <a:pPr lvl="1"/>
            <a:r>
              <a:rPr lang="fr-FR" sz="1400" dirty="0" smtClean="0"/>
              <a:t>Actions de maintenance (vider le cache, mise à jour)</a:t>
            </a:r>
          </a:p>
          <a:p>
            <a:pPr lvl="1"/>
            <a:r>
              <a:rPr lang="fr-FR" sz="1400" dirty="0" smtClean="0"/>
              <a:t>Exécution de modules</a:t>
            </a:r>
          </a:p>
          <a:p>
            <a:pPr lvl="2"/>
            <a:r>
              <a:rPr lang="fr-FR" dirty="0" smtClean="0"/>
              <a:t>au déploiement</a:t>
            </a:r>
          </a:p>
          <a:p>
            <a:pPr lvl="2"/>
            <a:r>
              <a:rPr lang="fr-FR" dirty="0" smtClean="0"/>
              <a:t>par « </a:t>
            </a:r>
            <a:r>
              <a:rPr lang="fr-FR" dirty="0" err="1" smtClean="0"/>
              <a:t>cron</a:t>
            </a:r>
            <a:r>
              <a:rPr lang="fr-FR" dirty="0" smtClean="0"/>
              <a:t> » pour des actions récurrentes</a:t>
            </a:r>
          </a:p>
          <a:p>
            <a:pPr lvl="2"/>
            <a:endParaRPr lang="fr-FR" dirty="0" smtClean="0"/>
          </a:p>
          <a:p>
            <a:r>
              <a:rPr lang="fr-FR" sz="1800" dirty="0" smtClean="0"/>
              <a:t>Modules permettant de versionner toute configuration manuelle</a:t>
            </a:r>
          </a:p>
          <a:p>
            <a:pPr lvl="1"/>
            <a:r>
              <a:rPr lang="fr-FR" sz="1400" dirty="0" err="1" smtClean="0"/>
              <a:t>Features</a:t>
            </a:r>
            <a:r>
              <a:rPr lang="fr-FR" sz="1400" dirty="0"/>
              <a:t> </a:t>
            </a:r>
            <a:r>
              <a:rPr lang="fr-FR" sz="1400" dirty="0" smtClean="0"/>
              <a:t>/ </a:t>
            </a:r>
            <a:r>
              <a:rPr lang="fr-FR" sz="1400" dirty="0" err="1" smtClean="0"/>
              <a:t>Strongarm</a:t>
            </a:r>
            <a:r>
              <a:rPr lang="fr-FR" sz="1400" dirty="0"/>
              <a:t> </a:t>
            </a:r>
            <a:r>
              <a:rPr lang="fr-FR" sz="1400" dirty="0" smtClean="0"/>
              <a:t>/ </a:t>
            </a:r>
            <a:r>
              <a:rPr lang="fr-FR" sz="1400" dirty="0" err="1" smtClean="0"/>
              <a:t>hook_update</a:t>
            </a:r>
            <a:endParaRPr lang="fr-FR" sz="1400" dirty="0" smtClean="0"/>
          </a:p>
          <a:p>
            <a:pPr lvl="1"/>
            <a:endParaRPr lang="fr-FR" sz="1400" dirty="0"/>
          </a:p>
          <a:p>
            <a:r>
              <a:rPr lang="fr-FR" sz="1800" dirty="0" smtClean="0"/>
              <a:t>« Profil d’installation » pour recréer des instances complètes</a:t>
            </a:r>
          </a:p>
          <a:p>
            <a:r>
              <a:rPr lang="fr-FR" sz="1800" dirty="0" smtClean="0"/>
              <a:t>« </a:t>
            </a:r>
            <a:r>
              <a:rPr lang="fr-FR" sz="1800" dirty="0" err="1" smtClean="0"/>
              <a:t>SimpleTest</a:t>
            </a:r>
            <a:r>
              <a:rPr lang="fr-FR" sz="1800" dirty="0" smtClean="0"/>
              <a:t> » pour les test-unitaires</a:t>
            </a:r>
          </a:p>
        </p:txBody>
      </p:sp>
    </p:spTree>
    <p:extLst>
      <p:ext uri="{BB962C8B-B14F-4D97-AF65-F5344CB8AC3E}">
        <p14:creationId xmlns:p14="http://schemas.microsoft.com/office/powerpoint/2010/main" val="840422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produit éprouvé avec des résultats probants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 smtClean="0"/>
              <a:t>Nous avons tenu la charge lors des soirées de l’élection présidentielle de 2012</a:t>
            </a:r>
          </a:p>
          <a:p>
            <a:r>
              <a:rPr lang="fr-FR" sz="1800" dirty="0" smtClean="0"/>
              <a:t>La plateforme pour </a:t>
            </a:r>
            <a:r>
              <a:rPr lang="fr-FR" sz="1800" dirty="0"/>
              <a:t>l</a:t>
            </a:r>
            <a:r>
              <a:rPr lang="fr-FR" sz="1800" dirty="0" smtClean="0"/>
              <a:t>es JO de Londres a fonctionné parfaitement</a:t>
            </a:r>
            <a:br>
              <a:rPr lang="fr-FR" sz="1800" dirty="0" smtClean="0"/>
            </a:br>
            <a:r>
              <a:rPr lang="fr-FR" sz="1800" dirty="0" smtClean="0"/>
              <a:t>(pic de 200000 requêtes/sec)</a:t>
            </a:r>
          </a:p>
          <a:p>
            <a:r>
              <a:rPr lang="fr-FR" sz="1800" dirty="0" smtClean="0"/>
              <a:t>Roland Garros a encore une fois été un succès d’audience en 2013</a:t>
            </a:r>
          </a:p>
          <a:p>
            <a:r>
              <a:rPr lang="fr-FR" sz="1800" dirty="0" smtClean="0"/>
              <a:t>Aucune coupure de services depuis le lancement des sites Chaînes</a:t>
            </a:r>
          </a:p>
          <a:p>
            <a:r>
              <a:rPr lang="fr-FR" sz="1800" dirty="0" smtClean="0"/>
              <a:t>La plateforme Régions / </a:t>
            </a:r>
            <a:r>
              <a:rPr lang="fr-FR" sz="1800" dirty="0" err="1" smtClean="0"/>
              <a:t>OutreMer</a:t>
            </a:r>
            <a:r>
              <a:rPr lang="fr-FR" sz="1800" dirty="0" smtClean="0"/>
              <a:t> est une réussite de déploiement auprès d’éditeurs localisés au 4 coins du Monde</a:t>
            </a:r>
          </a:p>
        </p:txBody>
      </p:sp>
    </p:spTree>
    <p:extLst>
      <p:ext uri="{BB962C8B-B14F-4D97-AF65-F5344CB8AC3E}">
        <p14:creationId xmlns:p14="http://schemas.microsoft.com/office/powerpoint/2010/main" val="1816944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NOS Problématiques actuelles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827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821407"/>
            <a:ext cx="8507288" cy="382191"/>
          </a:xfrm>
        </p:spPr>
        <p:txBody>
          <a:bodyPr/>
          <a:lstStyle/>
          <a:p>
            <a:r>
              <a:rPr lang="fr-FR" dirty="0"/>
              <a:t>Notre </a:t>
            </a:r>
            <a:r>
              <a:rPr lang="fr-FR" dirty="0" smtClean="0"/>
              <a:t>architecture ne </a:t>
            </a:r>
            <a:r>
              <a:rPr lang="fr-FR" dirty="0"/>
              <a:t>permet pas le mode « connecté 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800" dirty="0" smtClean="0"/>
              <a:t>Pour tenir la charge nous multiplions les caches</a:t>
            </a:r>
            <a:br>
              <a:rPr lang="fr-FR" sz="1800" dirty="0" smtClean="0"/>
            </a:br>
            <a:r>
              <a:rPr lang="fr-FR" sz="1800" i="1" dirty="0" smtClean="0"/>
              <a:t>(</a:t>
            </a:r>
            <a:r>
              <a:rPr lang="fr-FR" sz="1800" i="1" dirty="0" err="1" smtClean="0"/>
              <a:t>Memcached</a:t>
            </a:r>
            <a:r>
              <a:rPr lang="fr-FR" sz="1800" i="1" dirty="0" smtClean="0"/>
              <a:t> / </a:t>
            </a:r>
            <a:r>
              <a:rPr lang="fr-FR" sz="1800" i="1" dirty="0" err="1" smtClean="0"/>
              <a:t>Varnish</a:t>
            </a:r>
            <a:r>
              <a:rPr lang="fr-FR" sz="1800" i="1" dirty="0"/>
              <a:t> </a:t>
            </a:r>
            <a:r>
              <a:rPr lang="fr-FR" sz="1800" i="1" dirty="0" smtClean="0"/>
              <a:t>/ Multi-CDN)</a:t>
            </a:r>
          </a:p>
          <a:p>
            <a:pPr marL="0" indent="0">
              <a:buNone/>
            </a:pPr>
            <a:endParaRPr lang="fr-FR" sz="2000" i="1" dirty="0" smtClean="0"/>
          </a:p>
          <a:p>
            <a:pPr marL="0" indent="0">
              <a:buNone/>
            </a:pPr>
            <a:r>
              <a:rPr lang="fr-FR" sz="1500" i="1" dirty="0">
                <a:solidFill>
                  <a:srgbClr val="808080"/>
                </a:solidFill>
              </a:rPr>
              <a:t>Quels sont les impacts sur </a:t>
            </a:r>
            <a:r>
              <a:rPr lang="fr-FR" sz="1500" i="1" dirty="0" err="1">
                <a:solidFill>
                  <a:srgbClr val="808080"/>
                </a:solidFill>
              </a:rPr>
              <a:t>Drupal</a:t>
            </a:r>
            <a:r>
              <a:rPr lang="fr-FR" sz="1500" i="1" dirty="0">
                <a:solidFill>
                  <a:srgbClr val="808080"/>
                </a:solidFill>
              </a:rPr>
              <a:t> ?</a:t>
            </a:r>
          </a:p>
          <a:p>
            <a:r>
              <a:rPr lang="fr-FR" sz="1800" dirty="0" smtClean="0"/>
              <a:t>Difficulté pour réutiliser certains modules communautaires</a:t>
            </a:r>
            <a:br>
              <a:rPr lang="fr-FR" sz="1800" dirty="0" smtClean="0"/>
            </a:br>
            <a:r>
              <a:rPr lang="fr-FR" sz="1800" i="1" dirty="0" smtClean="0"/>
              <a:t>(Sondages / Commentaires / …)</a:t>
            </a:r>
          </a:p>
          <a:p>
            <a:r>
              <a:rPr lang="fr-FR" sz="1800" dirty="0" smtClean="0"/>
              <a:t>Utilisation d’</a:t>
            </a:r>
            <a:r>
              <a:rPr lang="fr-FR" sz="1800" dirty="0" err="1" smtClean="0"/>
              <a:t>urls</a:t>
            </a:r>
            <a:r>
              <a:rPr lang="fr-FR" sz="1800" dirty="0" smtClean="0"/>
              <a:t> de back-offices différentes du front</a:t>
            </a:r>
          </a:p>
          <a:p>
            <a:r>
              <a:rPr lang="fr-FR" sz="1800" dirty="0" smtClean="0"/>
              <a:t>Obligation de réécrire de nombreuses fonctionnalités en JS</a:t>
            </a:r>
          </a:p>
          <a:p>
            <a:pPr marL="0" indent="0">
              <a:buNone/>
            </a:pPr>
            <a:endParaRPr lang="fr-FR" sz="2000" i="1" dirty="0" smtClean="0">
              <a:solidFill>
                <a:srgbClr val="808080"/>
              </a:solidFill>
            </a:endParaRPr>
          </a:p>
          <a:p>
            <a:pPr marL="0" indent="0">
              <a:buNone/>
            </a:pPr>
            <a:r>
              <a:rPr lang="fr-FR" sz="1500" i="1" dirty="0">
                <a:solidFill>
                  <a:srgbClr val="808080"/>
                </a:solidFill>
              </a:rPr>
              <a:t>Notre objectif</a:t>
            </a:r>
          </a:p>
          <a:p>
            <a:r>
              <a:rPr lang="fr-FR" sz="1800" dirty="0" smtClean="0"/>
              <a:t>Se tourner vers une architecture dans le Cloud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536910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997419"/>
            <a:ext cx="6158148" cy="136641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5" y="951000"/>
            <a:ext cx="4032449" cy="396614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323528" y="1545636"/>
            <a:ext cx="1268315" cy="345172"/>
          </a:xfrm>
          <a:prstGeom prst="rect">
            <a:avLst/>
          </a:prstGeom>
          <a:noFill/>
        </p:spPr>
        <p:txBody>
          <a:bodyPr wrap="none" lIns="67513" tIns="33757" rIns="67513" bIns="33757" rtlCol="0">
            <a:spAutoFit/>
          </a:bodyPr>
          <a:lstStyle/>
          <a:p>
            <a:r>
              <a:rPr lang="fr-FR" b="1" i="1" dirty="0" smtClean="0">
                <a:solidFill>
                  <a:srgbClr val="1F497D"/>
                </a:solidFill>
                <a:latin typeface="Calibri"/>
                <a:cs typeface="Calibri"/>
              </a:rPr>
              <a:t>Les chaines</a:t>
            </a:r>
            <a:endParaRPr lang="fr-FR" b="1" i="1" dirty="0">
              <a:solidFill>
                <a:srgbClr val="1F497D"/>
              </a:solidFill>
              <a:latin typeface="Calibri"/>
              <a:cs typeface="Calibri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23529" y="3594730"/>
            <a:ext cx="1171158" cy="345172"/>
          </a:xfrm>
          <a:prstGeom prst="rect">
            <a:avLst/>
          </a:prstGeom>
          <a:noFill/>
        </p:spPr>
        <p:txBody>
          <a:bodyPr wrap="none" lIns="67513" tIns="33757" rIns="67513" bIns="33757" rtlCol="0">
            <a:spAutoFit/>
          </a:bodyPr>
          <a:lstStyle/>
          <a:p>
            <a:r>
              <a:rPr lang="fr-FR" b="1" i="1" dirty="0" smtClean="0">
                <a:solidFill>
                  <a:srgbClr val="1F497D"/>
                </a:solidFill>
                <a:latin typeface="Calibri"/>
                <a:cs typeface="Calibri"/>
              </a:rPr>
              <a:t>Les filiales</a:t>
            </a:r>
            <a:endParaRPr lang="fr-FR" b="1" i="1" dirty="0">
              <a:solidFill>
                <a:srgbClr val="1F497D"/>
              </a:solidFill>
              <a:latin typeface="Calibri"/>
              <a:cs typeface="Calibri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536" y="4011910"/>
            <a:ext cx="871297" cy="72008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9632" y="4155926"/>
            <a:ext cx="774746" cy="648072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1720" y="4047915"/>
            <a:ext cx="842538" cy="756083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15816" y="4038509"/>
            <a:ext cx="842516" cy="612066"/>
          </a:xfrm>
          <a:prstGeom prst="rect">
            <a:avLst/>
          </a:prstGeom>
        </p:spPr>
      </p:pic>
      <p:sp>
        <p:nvSpPr>
          <p:cNvPr id="15" name="ZoneTexte 14"/>
          <p:cNvSpPr txBox="1"/>
          <p:nvPr/>
        </p:nvSpPr>
        <p:spPr>
          <a:xfrm>
            <a:off x="4301876" y="3569343"/>
            <a:ext cx="2526059" cy="345172"/>
          </a:xfrm>
          <a:prstGeom prst="rect">
            <a:avLst/>
          </a:prstGeom>
          <a:noFill/>
        </p:spPr>
        <p:txBody>
          <a:bodyPr wrap="none" lIns="67513" tIns="33757" rIns="67513" bIns="33757" rtlCol="0">
            <a:spAutoFit/>
          </a:bodyPr>
          <a:lstStyle/>
          <a:p>
            <a:r>
              <a:rPr lang="fr-FR" b="1" i="1" dirty="0" smtClean="0">
                <a:solidFill>
                  <a:srgbClr val="1F497D"/>
                </a:solidFill>
                <a:latin typeface="Calibri"/>
                <a:cs typeface="Calibri"/>
              </a:rPr>
              <a:t>Les chaînes thématiques</a:t>
            </a:r>
            <a:endParaRPr lang="fr-FR" b="1" i="1" dirty="0">
              <a:solidFill>
                <a:srgbClr val="1F497D"/>
              </a:solidFill>
              <a:latin typeface="Calibri"/>
              <a:cs typeface="Calibri"/>
            </a:endParaRP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89457" y="3731361"/>
            <a:ext cx="1074639" cy="150708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4522" y="3559900"/>
            <a:ext cx="1099686" cy="182016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14944" y="3785368"/>
            <a:ext cx="893360" cy="1260138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20136" y="3977242"/>
            <a:ext cx="492227" cy="77057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84369" y="3731364"/>
            <a:ext cx="720080" cy="128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plateformes « multi-écrans 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500" i="1" dirty="0">
                <a:solidFill>
                  <a:srgbClr val="808080"/>
                </a:solidFill>
              </a:rPr>
              <a:t>Exemples de dispositifs déjà réalisés :</a:t>
            </a:r>
            <a:endParaRPr lang="fr-FR" sz="1500" dirty="0"/>
          </a:p>
          <a:p>
            <a:r>
              <a:rPr lang="fr-FR" sz="1600" dirty="0" smtClean="0"/>
              <a:t>Application </a:t>
            </a:r>
            <a:r>
              <a:rPr lang="fr-FR" sz="1600" dirty="0" err="1" smtClean="0"/>
              <a:t>iPad</a:t>
            </a:r>
            <a:r>
              <a:rPr lang="fr-FR" sz="1600" dirty="0" smtClean="0"/>
              <a:t> « C à vous » alimenté par des flux JSON sortant de la plateforme Programmes</a:t>
            </a:r>
          </a:p>
          <a:p>
            <a:r>
              <a:rPr lang="fr-FR" sz="1600" dirty="0" smtClean="0"/>
              <a:t>Interface TV connectée « C dans l’air » alimenté par le D6</a:t>
            </a:r>
            <a:endParaRPr lang="fr-FR" sz="1600" dirty="0"/>
          </a:p>
          <a:p>
            <a:r>
              <a:rPr lang="fr-FR" sz="1600" dirty="0" err="1" smtClean="0"/>
              <a:t>WebApps</a:t>
            </a:r>
            <a:r>
              <a:rPr lang="fr-FR" sz="1600" dirty="0" smtClean="0"/>
              <a:t> SocialTV (2</a:t>
            </a:r>
            <a:r>
              <a:rPr lang="fr-FR" sz="1600" baseline="30000" dirty="0" smtClean="0"/>
              <a:t>nd</a:t>
            </a:r>
            <a:r>
              <a:rPr lang="fr-FR" sz="1600" dirty="0" smtClean="0"/>
              <a:t> écran) autour des nos Programmes et des événements Sportifs</a:t>
            </a:r>
          </a:p>
          <a:p>
            <a:r>
              <a:rPr lang="fr-FR" sz="1600" dirty="0" smtClean="0"/>
              <a:t>Nouvelle plateforme </a:t>
            </a:r>
            <a:r>
              <a:rPr lang="fr-FR" sz="1600" dirty="0" err="1" smtClean="0"/>
              <a:t>CultureBox</a:t>
            </a:r>
            <a:endParaRPr lang="fr-FR" sz="1600" dirty="0" smtClean="0"/>
          </a:p>
          <a:p>
            <a:endParaRPr lang="fr-FR" dirty="0"/>
          </a:p>
          <a:p>
            <a:pPr marL="0" indent="0">
              <a:buNone/>
            </a:pPr>
            <a:r>
              <a:rPr lang="fr-FR" sz="1500" i="1" dirty="0">
                <a:solidFill>
                  <a:srgbClr val="808080"/>
                </a:solidFill>
              </a:rPr>
              <a:t>Notre objectif</a:t>
            </a:r>
          </a:p>
          <a:p>
            <a:r>
              <a:rPr lang="fr-FR" sz="2000" dirty="0" smtClean="0"/>
              <a:t>Faire de nos « usines à sites » des « usines à interfaces »</a:t>
            </a:r>
          </a:p>
          <a:p>
            <a:r>
              <a:rPr lang="fr-FR" sz="2000" dirty="0" smtClean="0"/>
              <a:t>Créer un système « OPENAPI / OPENDATA » de nos services</a:t>
            </a:r>
          </a:p>
        </p:txBody>
      </p:sp>
    </p:spTree>
    <p:extLst>
      <p:ext uri="{BB962C8B-B14F-4D97-AF65-F5344CB8AC3E}">
        <p14:creationId xmlns:p14="http://schemas.microsoft.com/office/powerpoint/2010/main" val="1065850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main d’œuvre expérimentée se fait rare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Un bon développeur PHP ne fait pas un bon </a:t>
            </a:r>
            <a:r>
              <a:rPr lang="fr-FR" sz="2000" dirty="0" err="1" smtClean="0"/>
              <a:t>dév</a:t>
            </a:r>
            <a:r>
              <a:rPr lang="fr-FR" sz="2000" dirty="0" smtClean="0"/>
              <a:t>. </a:t>
            </a:r>
            <a:r>
              <a:rPr lang="fr-FR" sz="2000" dirty="0" err="1" smtClean="0"/>
              <a:t>Drupal</a:t>
            </a:r>
            <a:endParaRPr lang="fr-FR" sz="2000" dirty="0" smtClean="0"/>
          </a:p>
          <a:p>
            <a:r>
              <a:rPr lang="fr-FR" sz="2000" dirty="0" smtClean="0"/>
              <a:t>La courbe </a:t>
            </a:r>
            <a:r>
              <a:rPr lang="fr-FR" sz="2000" dirty="0"/>
              <a:t>d'apprentissage </a:t>
            </a:r>
            <a:r>
              <a:rPr lang="fr-FR" sz="2000" dirty="0" smtClean="0"/>
              <a:t>est longue</a:t>
            </a:r>
          </a:p>
          <a:p>
            <a:r>
              <a:rPr lang="fr-FR" sz="2000" dirty="0" smtClean="0"/>
              <a:t>Le système de </a:t>
            </a:r>
            <a:r>
              <a:rPr lang="fr-FR" sz="2000" dirty="0" err="1" smtClean="0"/>
              <a:t>templating</a:t>
            </a:r>
            <a:r>
              <a:rPr lang="fr-FR" sz="2000" dirty="0" smtClean="0"/>
              <a:t> est trop permissif</a:t>
            </a:r>
            <a:endParaRPr lang="fr-FR" sz="2000" dirty="0"/>
          </a:p>
          <a:p>
            <a:r>
              <a:rPr lang="fr-FR" sz="2000" dirty="0" smtClean="0"/>
              <a:t>Il manque un guide des bonnes pratiques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1500" i="1" dirty="0">
                <a:solidFill>
                  <a:srgbClr val="808080"/>
                </a:solidFill>
              </a:rPr>
              <a:t>Nos solutions</a:t>
            </a:r>
          </a:p>
          <a:p>
            <a:r>
              <a:rPr lang="fr-FR" sz="2000" dirty="0" smtClean="0"/>
              <a:t>Positionner un </a:t>
            </a:r>
            <a:r>
              <a:rPr lang="fr-FR" sz="2000" dirty="0"/>
              <a:t>expert dans chaque « équipe produit </a:t>
            </a:r>
            <a:r>
              <a:rPr lang="fr-FR" sz="2000" dirty="0" smtClean="0"/>
              <a:t>»</a:t>
            </a:r>
          </a:p>
          <a:p>
            <a:r>
              <a:rPr lang="fr-FR" sz="2000" dirty="0" smtClean="0"/>
              <a:t>On espère que D8 séduira des développeurs </a:t>
            </a:r>
            <a:r>
              <a:rPr lang="fr-FR" sz="2000" dirty="0" err="1" smtClean="0"/>
              <a:t>Symfony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22433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821407"/>
            <a:ext cx="8507288" cy="382191"/>
          </a:xfrm>
        </p:spPr>
        <p:txBody>
          <a:bodyPr/>
          <a:lstStyle/>
          <a:p>
            <a:r>
              <a:rPr lang="fr-FR" dirty="0"/>
              <a:t>Améliorer la mutualisation de nos développements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i="1" dirty="0" smtClean="0">
              <a:solidFill>
                <a:srgbClr val="808080"/>
              </a:solidFill>
            </a:endParaRPr>
          </a:p>
          <a:p>
            <a:pPr marL="0" indent="0">
              <a:buNone/>
            </a:pPr>
            <a:r>
              <a:rPr lang="fr-FR" sz="1500" i="1" dirty="0">
                <a:solidFill>
                  <a:srgbClr val="808080"/>
                </a:solidFill>
              </a:rPr>
              <a:t>Nos solutions</a:t>
            </a:r>
          </a:p>
          <a:p>
            <a:r>
              <a:rPr lang="fr-FR" dirty="0"/>
              <a:t>Mettre à disposition des « super » experts en transverse</a:t>
            </a:r>
          </a:p>
          <a:p>
            <a:r>
              <a:rPr lang="fr-FR" dirty="0"/>
              <a:t>Dynamique de partage de la connaissance (DOJO, Safari</a:t>
            </a:r>
            <a:r>
              <a:rPr lang="fr-FR" dirty="0" smtClean="0"/>
              <a:t>)</a:t>
            </a:r>
          </a:p>
          <a:p>
            <a:r>
              <a:rPr lang="fr-FR" dirty="0" smtClean="0"/>
              <a:t>Mise en place de « déjeuners-démos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7730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821407"/>
            <a:ext cx="8507288" cy="382191"/>
          </a:xfrm>
        </p:spPr>
        <p:txBody>
          <a:bodyPr/>
          <a:lstStyle/>
          <a:p>
            <a:r>
              <a:rPr lang="fr-FR" dirty="0"/>
              <a:t>Améliorer </a:t>
            </a:r>
            <a:r>
              <a:rPr lang="fr-FR" dirty="0" smtClean="0"/>
              <a:t>notre contribution à la communauté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i="1" dirty="0" smtClean="0">
              <a:solidFill>
                <a:srgbClr val="808080"/>
              </a:solidFill>
            </a:endParaRPr>
          </a:p>
          <a:p>
            <a:pPr marL="0" indent="0">
              <a:buNone/>
            </a:pPr>
            <a:r>
              <a:rPr lang="fr-FR" sz="2000" i="1" dirty="0" smtClean="0">
                <a:solidFill>
                  <a:srgbClr val="808080"/>
                </a:solidFill>
              </a:rPr>
              <a:t>2 modules que nous allons très prochainement contribuer</a:t>
            </a:r>
          </a:p>
          <a:p>
            <a:r>
              <a:rPr lang="fr-FR" dirty="0" smtClean="0"/>
              <a:t>Cache évolutif dynamique</a:t>
            </a:r>
            <a:endParaRPr lang="fr-FR" dirty="0"/>
          </a:p>
          <a:p>
            <a:r>
              <a:rPr lang="fr-FR" dirty="0" smtClean="0"/>
              <a:t>Interface </a:t>
            </a:r>
            <a:r>
              <a:rPr lang="fr-FR" dirty="0" err="1" smtClean="0"/>
              <a:t>SearchAPI</a:t>
            </a:r>
            <a:r>
              <a:rPr lang="fr-FR" dirty="0" smtClean="0"/>
              <a:t> </a:t>
            </a:r>
            <a:r>
              <a:rPr lang="fr-FR" dirty="0" err="1" smtClean="0"/>
              <a:t>Drupal</a:t>
            </a:r>
            <a:r>
              <a:rPr lang="fr-FR" dirty="0" smtClean="0"/>
              <a:t> / Google </a:t>
            </a:r>
            <a:r>
              <a:rPr lang="fr-FR" dirty="0" err="1" smtClean="0"/>
              <a:t>Search</a:t>
            </a:r>
            <a:r>
              <a:rPr lang="fr-FR" dirty="0" smtClean="0"/>
              <a:t> Appliance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1800" i="1" dirty="0" smtClean="0">
                <a:solidFill>
                  <a:srgbClr val="808080"/>
                </a:solidFill>
              </a:rPr>
              <a:t>On aimerait communiquer sur</a:t>
            </a:r>
            <a:endParaRPr lang="fr-FR" sz="1800" i="1" dirty="0">
              <a:solidFill>
                <a:srgbClr val="808080"/>
              </a:solidFill>
            </a:endParaRPr>
          </a:p>
          <a:p>
            <a:r>
              <a:rPr lang="fr-FR" dirty="0" smtClean="0"/>
              <a:t>Notre ETL (</a:t>
            </a:r>
            <a:r>
              <a:rPr lang="fr-FR" dirty="0" err="1" smtClean="0"/>
              <a:t>Extract</a:t>
            </a:r>
            <a:r>
              <a:rPr lang="fr-FR" dirty="0" err="1"/>
              <a:t>-</a:t>
            </a:r>
            <a:r>
              <a:rPr lang="fr-FR" dirty="0" err="1" smtClean="0"/>
              <a:t>Transform-Load</a:t>
            </a:r>
            <a:r>
              <a:rPr lang="fr-FR" dirty="0" smtClean="0"/>
              <a:t>)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374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722313" y="1712213"/>
            <a:ext cx="7772400" cy="1021556"/>
          </a:xfrm>
        </p:spPr>
        <p:txBody>
          <a:bodyPr/>
          <a:lstStyle/>
          <a:p>
            <a:r>
              <a:rPr lang="fr-FR" sz="6600" dirty="0" smtClean="0"/>
              <a:t>Merci</a:t>
            </a:r>
            <a:endParaRPr lang="fr-FR" sz="66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722313" y="587076"/>
            <a:ext cx="7772400" cy="1125140"/>
          </a:xfrm>
        </p:spPr>
        <p:txBody>
          <a:bodyPr/>
          <a:lstStyle/>
          <a:p>
            <a:r>
              <a:rPr lang="fr-FR" sz="3200" dirty="0" smtClean="0"/>
              <a:t>Léo POIROUX / @Leo_Px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19786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722313" y="1712213"/>
            <a:ext cx="7772400" cy="1021556"/>
          </a:xfrm>
        </p:spPr>
        <p:txBody>
          <a:bodyPr/>
          <a:lstStyle/>
          <a:p>
            <a:r>
              <a:rPr lang="fr-FR" sz="6600" dirty="0" smtClean="0"/>
              <a:t>DES QUESTIONS ?</a:t>
            </a:r>
            <a:endParaRPr lang="fr-FR" sz="66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722313" y="587076"/>
            <a:ext cx="7772400" cy="1125140"/>
          </a:xfrm>
        </p:spPr>
        <p:txBody>
          <a:bodyPr/>
          <a:lstStyle/>
          <a:p>
            <a:r>
              <a:rPr lang="fr-FR" sz="3200" dirty="0" smtClean="0"/>
              <a:t>Léo POIROUX / @Leo_Px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9491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numérique à France TV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1505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France Télévisions Editions Numériques c’est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Conception, </a:t>
            </a:r>
            <a:r>
              <a:rPr lang="fr-FR" dirty="0" smtClean="0"/>
              <a:t>développement, maintenance, animation</a:t>
            </a:r>
            <a:br>
              <a:rPr lang="fr-FR" dirty="0" smtClean="0"/>
            </a:br>
            <a:r>
              <a:rPr lang="fr-FR" dirty="0" smtClean="0"/>
              <a:t>des </a:t>
            </a:r>
            <a:r>
              <a:rPr lang="fr-FR" dirty="0"/>
              <a:t>services et produits </a:t>
            </a:r>
            <a:r>
              <a:rPr lang="fr-FR" dirty="0" smtClean="0"/>
              <a:t>numériques </a:t>
            </a:r>
            <a:r>
              <a:rPr lang="fr-FR" dirty="0"/>
              <a:t>du groupe </a:t>
            </a:r>
            <a:br>
              <a:rPr lang="fr-FR" dirty="0"/>
            </a:br>
            <a:r>
              <a:rPr lang="fr-FR" sz="1200" dirty="0"/>
              <a:t>(Sites Internet, applications Smartphones et tablettes, TV connectées, 2</a:t>
            </a:r>
            <a:r>
              <a:rPr lang="fr-FR" sz="1200" baseline="30000" dirty="0"/>
              <a:t>nd</a:t>
            </a:r>
            <a:r>
              <a:rPr lang="fr-FR" sz="1200" dirty="0"/>
              <a:t> écran)</a:t>
            </a:r>
          </a:p>
          <a:p>
            <a:r>
              <a:rPr lang="fr-FR" dirty="0" smtClean="0"/>
              <a:t>Télématique </a:t>
            </a:r>
            <a:r>
              <a:rPr lang="fr-FR" dirty="0"/>
              <a:t>/ audiotel </a:t>
            </a:r>
          </a:p>
          <a:p>
            <a:r>
              <a:rPr lang="fr-FR" dirty="0" smtClean="0"/>
              <a:t>Offres vidéos </a:t>
            </a:r>
            <a:r>
              <a:rPr lang="fr-FR" dirty="0"/>
              <a:t>sur Box </a:t>
            </a:r>
            <a:r>
              <a:rPr lang="fr-FR" dirty="0" smtClean="0"/>
              <a:t>ADSL</a:t>
            </a:r>
            <a:r>
              <a:rPr lang="fr-FR" dirty="0"/>
              <a:t/>
            </a:r>
            <a:br>
              <a:rPr lang="fr-FR" dirty="0"/>
            </a:br>
            <a:r>
              <a:rPr lang="fr-FR" sz="1200" dirty="0"/>
              <a:t>(Orange/Free/SFR/</a:t>
            </a:r>
            <a:r>
              <a:rPr lang="fr-FR" sz="1200" dirty="0" err="1"/>
              <a:t>BouyguesTelecom</a:t>
            </a:r>
            <a:r>
              <a:rPr lang="fr-FR" sz="1200" dirty="0"/>
              <a:t>)</a:t>
            </a:r>
          </a:p>
          <a:p>
            <a:r>
              <a:rPr lang="fr-FR" dirty="0" smtClean="0"/>
              <a:t>Animation </a:t>
            </a:r>
            <a:r>
              <a:rPr lang="fr-FR" dirty="0"/>
              <a:t>sur les </a:t>
            </a:r>
            <a:r>
              <a:rPr lang="fr-FR" dirty="0" smtClean="0"/>
              <a:t>réseaux sociaux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144063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France Télévisions Editions Numériques c’est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150 </a:t>
            </a:r>
            <a:r>
              <a:rPr lang="fr-FR" dirty="0" smtClean="0"/>
              <a:t>collaborateurs</a:t>
            </a:r>
          </a:p>
          <a:p>
            <a:r>
              <a:rPr lang="fr-FR" dirty="0" smtClean="0"/>
              <a:t>Plus </a:t>
            </a:r>
            <a:r>
              <a:rPr lang="fr-FR" dirty="0"/>
              <a:t>de </a:t>
            </a:r>
            <a:r>
              <a:rPr lang="fr-FR" b="1" dirty="0"/>
              <a:t>400</a:t>
            </a:r>
            <a:r>
              <a:rPr lang="fr-FR" dirty="0"/>
              <a:t> </a:t>
            </a:r>
            <a:r>
              <a:rPr lang="fr-FR" dirty="0" smtClean="0"/>
              <a:t>sites en </a:t>
            </a:r>
            <a:r>
              <a:rPr lang="fr-FR" dirty="0"/>
              <a:t>ligne</a:t>
            </a:r>
          </a:p>
          <a:p>
            <a:r>
              <a:rPr lang="fr-FR" b="1" dirty="0" smtClean="0"/>
              <a:t>150 </a:t>
            </a:r>
            <a:r>
              <a:rPr lang="fr-FR" b="1" dirty="0"/>
              <a:t>millions </a:t>
            </a:r>
            <a:r>
              <a:rPr lang="fr-FR" dirty="0"/>
              <a:t>de pages vues par mois </a:t>
            </a:r>
            <a:r>
              <a:rPr lang="fr-FR" sz="1200" dirty="0"/>
              <a:t>(moyenne 2012)</a:t>
            </a:r>
          </a:p>
          <a:p>
            <a:r>
              <a:rPr lang="fr-FR" b="1" dirty="0" smtClean="0"/>
              <a:t>41 </a:t>
            </a:r>
            <a:r>
              <a:rPr lang="fr-FR" b="1" dirty="0"/>
              <a:t>millions </a:t>
            </a:r>
            <a:r>
              <a:rPr lang="fr-FR" dirty="0"/>
              <a:t>de visites web par mois </a:t>
            </a:r>
            <a:r>
              <a:rPr lang="fr-FR" sz="1200" dirty="0"/>
              <a:t>(moyenne 2012)</a:t>
            </a:r>
          </a:p>
          <a:p>
            <a:r>
              <a:rPr lang="fr-FR" b="1" dirty="0" smtClean="0"/>
              <a:t>9,3 </a:t>
            </a:r>
            <a:r>
              <a:rPr lang="fr-FR" b="1" dirty="0"/>
              <a:t>millions </a:t>
            </a:r>
            <a:r>
              <a:rPr lang="fr-FR" dirty="0"/>
              <a:t>de visiteurs uniques par mois </a:t>
            </a:r>
            <a:r>
              <a:rPr lang="fr-FR" sz="1200" dirty="0"/>
              <a:t>(moyenne 2012)</a:t>
            </a:r>
          </a:p>
          <a:p>
            <a:r>
              <a:rPr lang="fr-FR" b="1" dirty="0" smtClean="0"/>
              <a:t>52 </a:t>
            </a:r>
            <a:r>
              <a:rPr lang="fr-FR" b="1" dirty="0"/>
              <a:t>millions </a:t>
            </a:r>
            <a:r>
              <a:rPr lang="fr-FR" dirty="0"/>
              <a:t>de vidéos vues en mars </a:t>
            </a:r>
            <a:r>
              <a:rPr lang="fr-FR" dirty="0" smtClean="0"/>
              <a:t>2013</a:t>
            </a:r>
            <a:br>
              <a:rPr lang="fr-FR" dirty="0" smtClean="0"/>
            </a:br>
            <a:r>
              <a:rPr lang="fr-FR" sz="1200" dirty="0"/>
              <a:t>(Sites Internet, </a:t>
            </a:r>
            <a:r>
              <a:rPr lang="fr-FR" sz="1200" dirty="0" err="1"/>
              <a:t>Pluzz</a:t>
            </a:r>
            <a:r>
              <a:rPr lang="fr-FR" sz="1200" dirty="0"/>
              <a:t> sur Orange/Free/SFR/</a:t>
            </a:r>
            <a:r>
              <a:rPr lang="fr-FR" sz="1200" dirty="0" err="1"/>
              <a:t>BouyguesTelecom</a:t>
            </a:r>
            <a:r>
              <a:rPr lang="fr-FR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33071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574" y="804785"/>
            <a:ext cx="1696680" cy="5715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0886" y="2208941"/>
            <a:ext cx="1696680" cy="5715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3255" y="4045145"/>
            <a:ext cx="1696680" cy="5715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8998" y="1290839"/>
            <a:ext cx="1696680" cy="5715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0607" y="2749001"/>
            <a:ext cx="1696680" cy="5715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1561" y="2154935"/>
            <a:ext cx="1790941" cy="28575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06347" y="804787"/>
            <a:ext cx="1885201" cy="33337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66663" y="1560872"/>
            <a:ext cx="2026590" cy="31432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031815" y="1722891"/>
            <a:ext cx="1376013" cy="393965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63849" y="3019032"/>
            <a:ext cx="1910184" cy="735332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105192" y="4477195"/>
            <a:ext cx="1799354" cy="182787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4821" y="3883130"/>
            <a:ext cx="1432108" cy="272342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945577" y="3775115"/>
            <a:ext cx="1275254" cy="265128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24883" y="4369184"/>
            <a:ext cx="1866349" cy="257175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210416" y="2316953"/>
            <a:ext cx="893290" cy="64807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54771" y="804791"/>
            <a:ext cx="765176" cy="832235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382500" y="3127046"/>
            <a:ext cx="1221948" cy="334856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76303" y="3559093"/>
            <a:ext cx="1527289" cy="514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311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des CMS</a:t>
            </a:r>
            <a:endParaRPr lang="fr-FR" dirty="0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" r="-355"/>
          <a:stretch>
            <a:fillRect/>
          </a:stretch>
        </p:blipFill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1542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Entre 2003 et </a:t>
            </a:r>
            <a:r>
              <a:rPr lang="fr-FR" dirty="0" smtClean="0"/>
              <a:t>2010</a:t>
            </a:r>
            <a:br>
              <a:rPr lang="fr-FR" dirty="0" smtClean="0"/>
            </a:br>
            <a:r>
              <a:rPr lang="fr-FR" dirty="0" smtClean="0"/>
              <a:t>Utilisation </a:t>
            </a:r>
            <a:r>
              <a:rPr lang="fr-FR" dirty="0"/>
              <a:t>massive de SPIP 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409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NAME0" val="Référentiel des sites"/>
  <p:tag name="AGENDA_NAME1" val="Archimade"/>
</p:tagLst>
</file>

<file path=ppt/theme/theme1.xml><?xml version="1.0" encoding="utf-8"?>
<a:theme xmlns:a="http://schemas.openxmlformats.org/drawingml/2006/main" name="FranceTV EN">
  <a:themeElements>
    <a:clrScheme name="FranceTV 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ceTV E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ceTV 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ceTV 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ceTV 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ceTV 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ceTV 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ceTV 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ceTV 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ceTV 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ceTV 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ceTV 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ceTV 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ceTV 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2882</TotalTime>
  <Words>1072</Words>
  <Application>Microsoft Macintosh PowerPoint</Application>
  <PresentationFormat>Présentation à l'écran (16:9)</PresentationFormat>
  <Paragraphs>321</Paragraphs>
  <Slides>35</Slides>
  <Notes>25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36" baseType="lpstr">
      <vt:lpstr>FranceTV EN</vt:lpstr>
      <vt:lpstr>Retour d’expérience : France Télévisions</vt:lpstr>
      <vt:lpstr>Bonjour à tous …</vt:lpstr>
      <vt:lpstr>Présentation PowerPoint</vt:lpstr>
      <vt:lpstr>Le numérique à France TV</vt:lpstr>
      <vt:lpstr>France Télévisions Editions Numériques c’est …</vt:lpstr>
      <vt:lpstr>France Télévisions Editions Numériques c’est …</vt:lpstr>
      <vt:lpstr>Présentation PowerPoint</vt:lpstr>
      <vt:lpstr>Evolution des CMS</vt:lpstr>
      <vt:lpstr>Entre 2003 et 2010 Utilisation massive de SPIP </vt:lpstr>
      <vt:lpstr>Comprendre le contexte</vt:lpstr>
      <vt:lpstr>Pourquoi SPIP en tant que CMS ?</vt:lpstr>
      <vt:lpstr>La disparition de « Salma » au profit de SPIP</vt:lpstr>
      <vt:lpstr>2008 : 1ère usine à sites en SPIP</vt:lpstr>
      <vt:lpstr>2009 - 2012 NoS 1er DRUPAL</vt:lpstr>
      <vt:lpstr>Drupal pour nos produits « premium »</vt:lpstr>
      <vt:lpstr>Pourquoi changer pour Drupal ? </vt:lpstr>
      <vt:lpstr>Pourquoi changer pour Drupal ? </vt:lpstr>
      <vt:lpstr>2009 - 2012 NoS 1er DRUPAL</vt:lpstr>
      <vt:lpstr>2009 - 2012 NoS 1er échecs avec DRUPAL</vt:lpstr>
      <vt:lpstr>Des produits instables par …</vt:lpstr>
      <vt:lpstr>2012 - 2013 DRUPAL … POUR DE VRAI</vt:lpstr>
      <vt:lpstr>Changement de contexte</vt:lpstr>
      <vt:lpstr>Refonte globale de notre offre</vt:lpstr>
      <vt:lpstr>POURQUOI AVOIR CONTINUé AVEC DRUPAL ?</vt:lpstr>
      <vt:lpstr>Des points forts indéniables</vt:lpstr>
      <vt:lpstr>Une industrialisation simplifiée</vt:lpstr>
      <vt:lpstr>Un produit éprouvé avec des résultats probants</vt:lpstr>
      <vt:lpstr>NOS Problématiques actuelles</vt:lpstr>
      <vt:lpstr>Notre architecture ne permet pas le mode « connecté »</vt:lpstr>
      <vt:lpstr>Des plateformes « multi-écrans »</vt:lpstr>
      <vt:lpstr>La main d’œuvre expérimentée se fait rare</vt:lpstr>
      <vt:lpstr>Améliorer la mutualisation de nos développements</vt:lpstr>
      <vt:lpstr>Améliorer notre contribution à la communauté</vt:lpstr>
      <vt:lpstr>Merci</vt:lpstr>
      <vt:lpstr>DES QUESTIONS ?</vt:lpstr>
    </vt:vector>
  </TitlesOfParts>
  <Company>France2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Léo</cp:lastModifiedBy>
  <cp:revision>577</cp:revision>
  <dcterms:created xsi:type="dcterms:W3CDTF">2012-08-14T12:09:29Z</dcterms:created>
  <dcterms:modified xsi:type="dcterms:W3CDTF">2013-06-20T20:22:33Z</dcterms:modified>
</cp:coreProperties>
</file>